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7" r:id="rId3"/>
    <p:sldId id="278" r:id="rId4"/>
    <p:sldId id="272" r:id="rId5"/>
    <p:sldId id="294" r:id="rId6"/>
    <p:sldId id="296" r:id="rId7"/>
    <p:sldId id="286" r:id="rId8"/>
    <p:sldId id="297" r:id="rId9"/>
    <p:sldId id="279" r:id="rId10"/>
    <p:sldId id="269" r:id="rId11"/>
    <p:sldId id="298" r:id="rId12"/>
    <p:sldId id="299" r:id="rId13"/>
    <p:sldId id="287" r:id="rId14"/>
    <p:sldId id="300" r:id="rId15"/>
    <p:sldId id="301" r:id="rId16"/>
    <p:sldId id="302" r:id="rId17"/>
    <p:sldId id="303" r:id="rId18"/>
    <p:sldId id="280" r:id="rId19"/>
    <p:sldId id="273" r:id="rId20"/>
    <p:sldId id="304" r:id="rId21"/>
    <p:sldId id="288" r:id="rId22"/>
    <p:sldId id="281" r:id="rId23"/>
    <p:sldId id="274" r:id="rId24"/>
    <p:sldId id="305" r:id="rId25"/>
    <p:sldId id="289" r:id="rId26"/>
    <p:sldId id="290" r:id="rId27"/>
    <p:sldId id="291" r:id="rId28"/>
    <p:sldId id="282" r:id="rId29"/>
    <p:sldId id="275" r:id="rId30"/>
    <p:sldId id="292" r:id="rId31"/>
    <p:sldId id="306" r:id="rId32"/>
    <p:sldId id="307" r:id="rId33"/>
    <p:sldId id="283" r:id="rId34"/>
    <p:sldId id="277" r:id="rId35"/>
    <p:sldId id="308" r:id="rId36"/>
    <p:sldId id="309" r:id="rId37"/>
    <p:sldId id="284" r:id="rId38"/>
    <p:sldId id="276" r:id="rId39"/>
    <p:sldId id="293" r:id="rId40"/>
    <p:sldId id="311" r:id="rId41"/>
    <p:sldId id="310" r:id="rId42"/>
    <p:sldId id="285" r:id="rId43"/>
    <p:sldId id="270" r:id="rId44"/>
    <p:sldId id="271" r:id="rId4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41402EF-72EA-4F86-9227-E1922CEE125F}">
          <p14:sldIdLst>
            <p14:sldId id="256"/>
            <p14:sldId id="267"/>
          </p14:sldIdLst>
        </p14:section>
        <p14:section name="XML Overview" id="{33FD48A0-F6B7-9C47-9293-E23E8F6A8D99}">
          <p14:sldIdLst>
            <p14:sldId id="278"/>
            <p14:sldId id="272"/>
            <p14:sldId id="294"/>
            <p14:sldId id="296"/>
            <p14:sldId id="286"/>
            <p14:sldId id="297"/>
          </p14:sldIdLst>
        </p14:section>
        <p14:section name="XML Processing" id="{196A4BA2-8188-964E-9FB9-012ED6C955F9}">
          <p14:sldIdLst>
            <p14:sldId id="279"/>
            <p14:sldId id="269"/>
            <p14:sldId id="298"/>
            <p14:sldId id="299"/>
            <p14:sldId id="287"/>
            <p14:sldId id="300"/>
            <p14:sldId id="301"/>
            <p14:sldId id="302"/>
            <p14:sldId id="303"/>
          </p14:sldIdLst>
        </p14:section>
        <p14:section name="JSON" id="{1BC74485-C510-7E4D-8976-C0E705C2B4B9}">
          <p14:sldIdLst>
            <p14:sldId id="280"/>
            <p14:sldId id="273"/>
            <p14:sldId id="304"/>
            <p14:sldId id="288"/>
          </p14:sldIdLst>
        </p14:section>
        <p14:section name="Overview of Web Services" id="{8A3BA47E-DFE6-354C-99B3-D37C8B2E190D}">
          <p14:sldIdLst>
            <p14:sldId id="281"/>
            <p14:sldId id="274"/>
            <p14:sldId id="305"/>
            <p14:sldId id="289"/>
            <p14:sldId id="290"/>
            <p14:sldId id="291"/>
          </p14:sldIdLst>
        </p14:section>
        <p14:section name="ConsumingWeb Services in PHP" id="{EBD61548-879E-2144-8AB6-017AB8CBC480}">
          <p14:sldIdLst>
            <p14:sldId id="282"/>
            <p14:sldId id="275"/>
            <p14:sldId id="292"/>
            <p14:sldId id="306"/>
            <p14:sldId id="307"/>
          </p14:sldIdLst>
        </p14:section>
        <p14:section name="Creating Web Services" id="{0BE4FE28-BF6C-F240-8FEF-2EDB9287B3A8}">
          <p14:sldIdLst>
            <p14:sldId id="283"/>
            <p14:sldId id="277"/>
            <p14:sldId id="308"/>
            <p14:sldId id="309"/>
          </p14:sldIdLst>
        </p14:section>
        <p14:section name="Interacting Asynchronously withWeb Services" id="{3878D769-DCA6-6E47-9F9D-34AB96264B6D}">
          <p14:sldIdLst>
            <p14:sldId id="284"/>
            <p14:sldId id="276"/>
            <p14:sldId id="293"/>
            <p14:sldId id="311"/>
            <p14:sldId id="310"/>
          </p14:sldIdLst>
        </p14:section>
        <p14:section name="Summary" id="{6016C672-7EF5-8544-9FEE-5F02D5CD42F5}">
          <p14:sldIdLst>
            <p14:sldId id="285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45" autoAdjust="0"/>
    <p:restoredTop sz="86387" autoAdjust="0"/>
  </p:normalViewPr>
  <p:slideViewPr>
    <p:cSldViewPr showGuides="1">
      <p:cViewPr varScale="1">
        <p:scale>
          <a:sx n="58" d="100"/>
          <a:sy n="58" d="100"/>
        </p:scale>
        <p:origin x="816" y="40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outlineViewPr>
    <p:cViewPr>
      <p:scale>
        <a:sx n="33" d="100"/>
        <a:sy n="33" d="100"/>
      </p:scale>
      <p:origin x="0" y="-28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58"/>
    </p:cViewPr>
  </p:sorterViewPr>
  <p:notesViewPr>
    <p:cSldViewPr>
      <p:cViewPr varScale="1">
        <p:scale>
          <a:sx n="66" d="100"/>
          <a:sy n="66" d="100"/>
        </p:scale>
        <p:origin x="1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D27DE-FC0E-EC49-B1C5-B796F9CDC2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C01C6-9040-D44A-A0F9-7BE70F3F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33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C01C6-9040-D44A-A0F9-7BE70F3FD8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8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7474024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14908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4/22/2019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4/22/2019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XML Processing and Web Services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The in-memory approach , which involves reading the entire XML file into memory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event or pull approach , which lets you pull in just a few elements or lines at a time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XML Processing in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4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546032" cy="4525963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0"/>
              </a:spcAft>
            </a:pPr>
            <a:r>
              <a:rPr lang="en-US" sz="2000" dirty="0"/>
              <a:t>if (</a:t>
            </a:r>
            <a:r>
              <a:rPr lang="en-US" sz="2000" dirty="0" err="1"/>
              <a:t>window.XMLHttpRequest</a:t>
            </a:r>
            <a:r>
              <a:rPr lang="en-US" sz="2000" dirty="0"/>
              <a:t>) {</a:t>
            </a:r>
          </a:p>
          <a:p>
            <a:pPr>
              <a:spcAft>
                <a:spcPts val="0"/>
              </a:spcAft>
            </a:pPr>
            <a:r>
              <a:rPr lang="en-US" sz="2000" dirty="0"/>
              <a:t>	// code for IE7+, Firefox, Chrome, Opera, Safari</a:t>
            </a:r>
          </a:p>
          <a:p>
            <a:pPr>
              <a:spcAft>
                <a:spcPts val="0"/>
              </a:spcAft>
            </a:pPr>
            <a:r>
              <a:rPr lang="en-US" sz="2000" dirty="0"/>
              <a:t>	</a:t>
            </a:r>
            <a:r>
              <a:rPr lang="en-US" sz="2000" dirty="0" err="1"/>
              <a:t>var</a:t>
            </a:r>
            <a:r>
              <a:rPr lang="en-US" sz="2000" dirty="0"/>
              <a:t> </a:t>
            </a:r>
            <a:r>
              <a:rPr lang="en-US" sz="2000" dirty="0" err="1"/>
              <a:t>xmlhttp</a:t>
            </a:r>
            <a:r>
              <a:rPr lang="en-US" sz="2000" dirty="0"/>
              <a:t> = new </a:t>
            </a:r>
            <a:r>
              <a:rPr lang="en-US" sz="2000" b="1" dirty="0" err="1">
                <a:solidFill>
                  <a:srgbClr val="A82233"/>
                </a:solidFill>
              </a:rPr>
              <a:t>XMLHttpRequest</a:t>
            </a:r>
            <a:r>
              <a:rPr lang="en-US" sz="2000" b="1" dirty="0">
                <a:solidFill>
                  <a:srgbClr val="A82233"/>
                </a:solidFill>
              </a:rPr>
              <a:t>()</a:t>
            </a:r>
          </a:p>
          <a:p>
            <a:pPr>
              <a:spcAft>
                <a:spcPts val="0"/>
              </a:spcAft>
            </a:pPr>
            <a:r>
              <a:rPr lang="en-US" sz="2000" b="1" dirty="0">
                <a:solidFill>
                  <a:srgbClr val="A82233"/>
                </a:solidFill>
              </a:rPr>
              <a:t>}</a:t>
            </a:r>
          </a:p>
          <a:p>
            <a:pPr>
              <a:spcAft>
                <a:spcPts val="0"/>
              </a:spcAft>
            </a:pPr>
            <a:r>
              <a:rPr lang="en-US" sz="2000" dirty="0"/>
              <a:t>else {</a:t>
            </a:r>
          </a:p>
          <a:p>
            <a:pPr>
              <a:spcAft>
                <a:spcPts val="0"/>
              </a:spcAft>
            </a:pPr>
            <a:r>
              <a:rPr lang="en-US" sz="2000" dirty="0"/>
              <a:t>	// code for old versions of IE (optional)</a:t>
            </a:r>
          </a:p>
          <a:p>
            <a:pPr>
              <a:spcAft>
                <a:spcPts val="0"/>
              </a:spcAft>
            </a:pPr>
            <a:r>
              <a:rPr lang="en-US" sz="2000" dirty="0"/>
              <a:t>	</a:t>
            </a:r>
            <a:r>
              <a:rPr lang="en-US" sz="2000" dirty="0" err="1"/>
              <a:t>var</a:t>
            </a:r>
            <a:r>
              <a:rPr lang="en-US" sz="2000" dirty="0"/>
              <a:t> </a:t>
            </a:r>
            <a:r>
              <a:rPr lang="en-US" sz="2000" dirty="0" err="1"/>
              <a:t>xmlhttp</a:t>
            </a:r>
            <a:r>
              <a:rPr lang="en-US" sz="2000" dirty="0"/>
              <a:t> = new </a:t>
            </a:r>
            <a:r>
              <a:rPr lang="en-US" sz="2000" b="1" dirty="0" err="1">
                <a:solidFill>
                  <a:srgbClr val="A82233"/>
                </a:solidFill>
              </a:rPr>
              <a:t>ActiveXObject</a:t>
            </a:r>
            <a:r>
              <a:rPr lang="en-US" sz="2000" dirty="0"/>
              <a:t>("</a:t>
            </a:r>
            <a:r>
              <a:rPr lang="en-US" sz="2000" dirty="0" err="1"/>
              <a:t>Microsoft.XMLHTTP</a:t>
            </a:r>
            <a:r>
              <a:rPr lang="en-US" sz="2000" dirty="0"/>
              <a:t>");</a:t>
            </a:r>
          </a:p>
          <a:p>
            <a:pPr>
              <a:spcAft>
                <a:spcPts val="0"/>
              </a:spcAft>
            </a:pPr>
            <a:r>
              <a:rPr lang="en-US" sz="2000" dirty="0"/>
              <a:t>}</a:t>
            </a:r>
          </a:p>
          <a:p>
            <a:pPr>
              <a:spcAft>
                <a:spcPts val="0"/>
              </a:spcAft>
            </a:pPr>
            <a:r>
              <a:rPr lang="en-US" sz="2000" dirty="0"/>
              <a:t>// load the external XML file</a:t>
            </a:r>
          </a:p>
          <a:p>
            <a:pPr>
              <a:spcAft>
                <a:spcPts val="0"/>
              </a:spcAft>
            </a:pPr>
            <a:r>
              <a:rPr lang="en-US" sz="2000" dirty="0" err="1"/>
              <a:t>xmlhttp.open</a:t>
            </a:r>
            <a:r>
              <a:rPr lang="en-US" sz="2000" dirty="0"/>
              <a:t>("</a:t>
            </a:r>
            <a:r>
              <a:rPr lang="en-US" sz="2000" dirty="0" err="1"/>
              <a:t>GET","art.xml",false</a:t>
            </a:r>
            <a:r>
              <a:rPr lang="en-US" sz="2000" dirty="0"/>
              <a:t>);</a:t>
            </a:r>
          </a:p>
          <a:p>
            <a:pPr>
              <a:spcAft>
                <a:spcPts val="0"/>
              </a:spcAft>
            </a:pPr>
            <a:r>
              <a:rPr lang="en-US" sz="2000" dirty="0" err="1"/>
              <a:t>xmlhttp.send</a:t>
            </a:r>
            <a:r>
              <a:rPr lang="en-US" sz="2000" dirty="0"/>
              <a:t>();</a:t>
            </a:r>
          </a:p>
          <a:p>
            <a:pPr>
              <a:spcAft>
                <a:spcPts val="0"/>
              </a:spcAft>
            </a:pPr>
            <a:r>
              <a:rPr lang="en-US" sz="2000" b="1" dirty="0" err="1">
                <a:solidFill>
                  <a:srgbClr val="A82233"/>
                </a:solidFill>
              </a:rPr>
              <a:t>var</a:t>
            </a:r>
            <a:r>
              <a:rPr lang="en-US" sz="2000" b="1" dirty="0">
                <a:solidFill>
                  <a:srgbClr val="A82233"/>
                </a:solidFill>
              </a:rPr>
              <a:t> </a:t>
            </a:r>
            <a:r>
              <a:rPr lang="en-US" sz="2000" b="1" dirty="0" err="1">
                <a:solidFill>
                  <a:srgbClr val="A82233"/>
                </a:solidFill>
              </a:rPr>
              <a:t>xmlDoc</a:t>
            </a:r>
            <a:r>
              <a:rPr lang="en-US" sz="2000" b="1" dirty="0">
                <a:solidFill>
                  <a:srgbClr val="A82233"/>
                </a:solidFill>
              </a:rPr>
              <a:t> = </a:t>
            </a:r>
            <a:r>
              <a:rPr lang="en-US" sz="2000" b="1" dirty="0" err="1">
                <a:solidFill>
                  <a:srgbClr val="A82233"/>
                </a:solidFill>
              </a:rPr>
              <a:t>xmlhttp.responseXML</a:t>
            </a:r>
            <a:r>
              <a:rPr lang="en-US" sz="2000" b="1" dirty="0">
                <a:solidFill>
                  <a:srgbClr val="A82233"/>
                </a:solidFill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2000" dirty="0"/>
              <a:t>// now extract a node list of all &lt;painting&gt; elements</a:t>
            </a:r>
          </a:p>
          <a:p>
            <a:pPr>
              <a:spcAft>
                <a:spcPts val="0"/>
              </a:spcAft>
            </a:pPr>
            <a:r>
              <a:rPr lang="en-US" sz="2000" dirty="0" err="1"/>
              <a:t>var</a:t>
            </a:r>
            <a:r>
              <a:rPr lang="en-US" sz="2000" dirty="0"/>
              <a:t> paintings = </a:t>
            </a:r>
            <a:r>
              <a:rPr lang="en-US" sz="2000" dirty="0" err="1"/>
              <a:t>xmlDoc.getElementsByTagName</a:t>
            </a:r>
            <a:r>
              <a:rPr lang="en-US" sz="2000" dirty="0"/>
              <a:t>("painting");</a:t>
            </a:r>
            <a:endParaRPr lang="en-US" sz="2000" dirty="0">
              <a:latin typeface="Calbri"/>
              <a:cs typeface="Cal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XML Processing in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181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546032" cy="4525963"/>
          </a:xfrm>
        </p:spPr>
        <p:txBody>
          <a:bodyPr>
            <a:normAutofit/>
          </a:bodyPr>
          <a:lstStyle/>
          <a:p>
            <a:r>
              <a:rPr lang="mr-IN" sz="2000" dirty="0">
                <a:latin typeface="Calbri"/>
                <a:cs typeface="Calbri"/>
              </a:rPr>
              <a:t>var art = '&lt;?xml version="1.0" encoding="ISO-8859-1"?&gt;';</a:t>
            </a:r>
          </a:p>
          <a:p>
            <a:r>
              <a:rPr lang="en-US" sz="2000" dirty="0">
                <a:latin typeface="Calbri"/>
                <a:cs typeface="Calbri"/>
              </a:rPr>
              <a:t>art += '&lt;art&gt;&lt;painting id="290"&gt;&lt;title&gt;Balcony ... &lt;/art&gt;';</a:t>
            </a:r>
          </a:p>
          <a:p>
            <a:r>
              <a:rPr lang="en-US" sz="2000" dirty="0">
                <a:latin typeface="Calbri"/>
                <a:cs typeface="Calbri"/>
              </a:rPr>
              <a:t>// use </a:t>
            </a:r>
            <a:r>
              <a:rPr lang="en-US" sz="2000" dirty="0" err="1">
                <a:latin typeface="Calbri"/>
                <a:cs typeface="Calbri"/>
              </a:rPr>
              <a:t>jQuery</a:t>
            </a:r>
            <a:r>
              <a:rPr lang="en-US" sz="2000" dirty="0">
                <a:latin typeface="Calbri"/>
                <a:cs typeface="Calbri"/>
              </a:rPr>
              <a:t> </a:t>
            </a:r>
            <a:r>
              <a:rPr lang="en-US" sz="2000" dirty="0" err="1">
                <a:latin typeface="Calbri"/>
                <a:cs typeface="Calbri"/>
              </a:rPr>
              <a:t>parseXML</a:t>
            </a:r>
            <a:r>
              <a:rPr lang="en-US" sz="2000" dirty="0">
                <a:latin typeface="Calbri"/>
                <a:cs typeface="Calbri"/>
              </a:rPr>
              <a:t>() function to create the DOM object</a:t>
            </a:r>
          </a:p>
          <a:p>
            <a:r>
              <a:rPr lang="en-US" sz="2000" dirty="0" err="1">
                <a:latin typeface="Calbri"/>
                <a:cs typeface="Calbri"/>
              </a:rPr>
              <a:t>var</a:t>
            </a:r>
            <a:r>
              <a:rPr lang="en-US" sz="2000" dirty="0">
                <a:latin typeface="Calbri"/>
                <a:cs typeface="Calbri"/>
              </a:rPr>
              <a:t> </a:t>
            </a:r>
            <a:r>
              <a:rPr lang="en-US" sz="2000" dirty="0" err="1">
                <a:latin typeface="Calbri"/>
                <a:cs typeface="Calbri"/>
              </a:rPr>
              <a:t>xmlDoc</a:t>
            </a:r>
            <a:r>
              <a:rPr lang="en-US" sz="2000" dirty="0">
                <a:latin typeface="Calbri"/>
                <a:cs typeface="Calbri"/>
              </a:rPr>
              <a:t> = </a:t>
            </a:r>
            <a:r>
              <a:rPr lang="en-US" sz="2000" b="1" dirty="0">
                <a:solidFill>
                  <a:srgbClr val="A82233"/>
                </a:solidFill>
                <a:latin typeface="Calbri"/>
                <a:cs typeface="Calbri"/>
              </a:rPr>
              <a:t>$.</a:t>
            </a:r>
            <a:r>
              <a:rPr lang="en-US" sz="2000" b="1" dirty="0" err="1">
                <a:solidFill>
                  <a:srgbClr val="A82233"/>
                </a:solidFill>
                <a:latin typeface="Calbri"/>
                <a:cs typeface="Calbri"/>
              </a:rPr>
              <a:t>parseXML</a:t>
            </a:r>
            <a:r>
              <a:rPr lang="en-US" sz="2000" dirty="0">
                <a:latin typeface="Calbri"/>
                <a:cs typeface="Calbri"/>
              </a:rPr>
              <a:t>(art);</a:t>
            </a:r>
          </a:p>
          <a:p>
            <a:r>
              <a:rPr lang="en-US" sz="2000" dirty="0">
                <a:latin typeface="Calbri"/>
                <a:cs typeface="Calbri"/>
              </a:rPr>
              <a:t>// convert DOM object to </a:t>
            </a:r>
            <a:r>
              <a:rPr lang="en-US" sz="2000" dirty="0" err="1">
                <a:latin typeface="Calbri"/>
                <a:cs typeface="Calbri"/>
              </a:rPr>
              <a:t>jQuery</a:t>
            </a:r>
            <a:r>
              <a:rPr lang="en-US" sz="2000" dirty="0">
                <a:latin typeface="Calbri"/>
                <a:cs typeface="Calbri"/>
              </a:rPr>
              <a:t> object</a:t>
            </a:r>
          </a:p>
          <a:p>
            <a:r>
              <a:rPr lang="en-US" sz="2000" dirty="0" err="1">
                <a:latin typeface="Calbri"/>
                <a:cs typeface="Calbri"/>
              </a:rPr>
              <a:t>var</a:t>
            </a:r>
            <a:r>
              <a:rPr lang="en-US" sz="2000" dirty="0">
                <a:latin typeface="Calbri"/>
                <a:cs typeface="Calbri"/>
              </a:rPr>
              <a:t> xml = $(</a:t>
            </a:r>
            <a:r>
              <a:rPr lang="en-US" sz="2000" dirty="0" err="1">
                <a:latin typeface="Calbri"/>
                <a:cs typeface="Calbri"/>
              </a:rPr>
              <a:t>xmlDoc</a:t>
            </a:r>
            <a:r>
              <a:rPr lang="en-US" sz="2000" dirty="0">
                <a:latin typeface="Calbri"/>
                <a:cs typeface="Calbri"/>
              </a:rPr>
              <a:t>);</a:t>
            </a:r>
          </a:p>
          <a:p>
            <a:r>
              <a:rPr lang="en-US" sz="2000" dirty="0">
                <a:latin typeface="Calbri"/>
                <a:cs typeface="Calbri"/>
              </a:rPr>
              <a:t>// find all the painting elements</a:t>
            </a:r>
          </a:p>
          <a:p>
            <a:r>
              <a:rPr lang="en-US" sz="2000" dirty="0" err="1">
                <a:latin typeface="Calbri"/>
                <a:cs typeface="Calbri"/>
              </a:rPr>
              <a:t>var</a:t>
            </a:r>
            <a:r>
              <a:rPr lang="en-US" sz="2000" dirty="0">
                <a:latin typeface="Calbri"/>
                <a:cs typeface="Calbri"/>
              </a:rPr>
              <a:t> paintings = </a:t>
            </a:r>
            <a:r>
              <a:rPr lang="en-US" sz="2000" dirty="0" err="1">
                <a:latin typeface="Calbri"/>
                <a:cs typeface="Calbri"/>
              </a:rPr>
              <a:t>xml.find</a:t>
            </a:r>
            <a:r>
              <a:rPr lang="en-US" sz="2000" dirty="0">
                <a:latin typeface="Calbri"/>
                <a:cs typeface="Calbri"/>
              </a:rPr>
              <a:t>("painting"); //</a:t>
            </a:r>
            <a:r>
              <a:rPr lang="mr-IN" sz="2000" dirty="0">
                <a:latin typeface="Calbri"/>
                <a:cs typeface="Calbri"/>
              </a:rPr>
              <a:t>…</a:t>
            </a:r>
            <a:endParaRPr lang="en-US" sz="2000" dirty="0">
              <a:latin typeface="Calbri"/>
              <a:cs typeface="Cal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XML Processing in </a:t>
            </a:r>
            <a:r>
              <a:rPr lang="en-US" sz="1500" kern="1200" dirty="0" err="1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jQuery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58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 The DOM extension 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SimpleXML</a:t>
            </a:r>
            <a:r>
              <a:rPr lang="en-US" dirty="0"/>
              <a:t>  extension,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XML parse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XMLReader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Combining </a:t>
            </a:r>
            <a:r>
              <a:rPr lang="en-US" dirty="0" err="1"/>
              <a:t>XMLReader</a:t>
            </a:r>
            <a:r>
              <a:rPr lang="en-US" dirty="0"/>
              <a:t> and </a:t>
            </a:r>
            <a:r>
              <a:rPr lang="en-US" dirty="0" err="1"/>
              <a:t>SimpleXML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XML Processing in 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72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r-IN" dirty="0">
                <a:latin typeface="Calbri"/>
                <a:cs typeface="Calbri"/>
              </a:rPr>
              <a:t>&lt;?php</a:t>
            </a:r>
          </a:p>
          <a:p>
            <a:r>
              <a:rPr lang="en-US" dirty="0">
                <a:latin typeface="Calbri"/>
                <a:cs typeface="Calbri"/>
              </a:rPr>
              <a:t>$filename = '</a:t>
            </a:r>
            <a:r>
              <a:rPr lang="en-US" dirty="0" err="1">
                <a:latin typeface="Calbri"/>
                <a:cs typeface="Calbri"/>
              </a:rPr>
              <a:t>art.xml</a:t>
            </a:r>
            <a:r>
              <a:rPr lang="en-US" dirty="0">
                <a:latin typeface="Calbri"/>
                <a:cs typeface="Calbri"/>
              </a:rPr>
              <a:t>';</a:t>
            </a:r>
          </a:p>
          <a:p>
            <a:r>
              <a:rPr lang="en-US" dirty="0">
                <a:latin typeface="Calbri"/>
                <a:cs typeface="Calbri"/>
              </a:rPr>
              <a:t>if (</a:t>
            </a:r>
            <a:r>
              <a:rPr lang="en-US" dirty="0" err="1">
                <a:latin typeface="Calbri"/>
                <a:cs typeface="Calbri"/>
              </a:rPr>
              <a:t>file_exists</a:t>
            </a:r>
            <a:r>
              <a:rPr lang="en-US" dirty="0">
                <a:latin typeface="Calbri"/>
                <a:cs typeface="Calbri"/>
              </a:rPr>
              <a:t>($filename)) {</a:t>
            </a:r>
          </a:p>
          <a:p>
            <a:r>
              <a:rPr lang="en-US" dirty="0">
                <a:latin typeface="Calbri"/>
                <a:cs typeface="Calbri"/>
              </a:rPr>
              <a:t>	$art = </a:t>
            </a:r>
            <a:r>
              <a:rPr lang="en-US" b="1" dirty="0" err="1">
                <a:solidFill>
                  <a:srgbClr val="A82233"/>
                </a:solidFill>
                <a:latin typeface="Calbri"/>
                <a:cs typeface="Calbri"/>
              </a:rPr>
              <a:t>simplexml_load_file</a:t>
            </a:r>
            <a:r>
              <a:rPr lang="en-US" dirty="0">
                <a:latin typeface="Calbri"/>
                <a:cs typeface="Calbri"/>
              </a:rPr>
              <a:t>($filename);</a:t>
            </a:r>
          </a:p>
          <a:p>
            <a:r>
              <a:rPr lang="en-US" dirty="0">
                <a:latin typeface="Calbri"/>
                <a:cs typeface="Calbri"/>
              </a:rPr>
              <a:t>	// access a single element</a:t>
            </a:r>
          </a:p>
          <a:p>
            <a:r>
              <a:rPr lang="en-US" dirty="0">
                <a:latin typeface="Calbri"/>
                <a:cs typeface="Calbri"/>
              </a:rPr>
              <a:t>	$painting = </a:t>
            </a:r>
            <a:r>
              <a:rPr lang="en-US" b="1" dirty="0">
                <a:solidFill>
                  <a:srgbClr val="A82233"/>
                </a:solidFill>
                <a:latin typeface="Calbri"/>
                <a:cs typeface="Calbri"/>
              </a:rPr>
              <a:t>$art-&gt;painting</a:t>
            </a:r>
            <a:r>
              <a:rPr lang="en-US" dirty="0">
                <a:latin typeface="Calbri"/>
                <a:cs typeface="Calbri"/>
              </a:rPr>
              <a:t>[0];</a:t>
            </a:r>
          </a:p>
          <a:p>
            <a:r>
              <a:rPr lang="en-CA" dirty="0">
                <a:latin typeface="Calbri"/>
                <a:cs typeface="Calbri"/>
              </a:rPr>
              <a:t>	</a:t>
            </a:r>
            <a:r>
              <a:rPr lang="mr-IN" dirty="0">
                <a:latin typeface="Calbri"/>
                <a:cs typeface="Calbri"/>
              </a:rPr>
              <a:t>echo '&lt;h2&gt;' . $painting-&gt;title . '&lt;/h2&gt;';</a:t>
            </a:r>
            <a:endParaRPr lang="en-US" dirty="0">
              <a:latin typeface="Calbri"/>
              <a:cs typeface="Cal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err="1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SimpleXML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439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74024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albri"/>
                <a:cs typeface="Calbri"/>
              </a:rPr>
              <a:t>$art = </a:t>
            </a:r>
            <a:r>
              <a:rPr lang="en-US" b="1" dirty="0" err="1">
                <a:solidFill>
                  <a:srgbClr val="A82233"/>
                </a:solidFill>
                <a:latin typeface="Calbri"/>
                <a:cs typeface="Calbri"/>
              </a:rPr>
              <a:t>simplexml_load_file</a:t>
            </a:r>
            <a:r>
              <a:rPr lang="en-US" b="1" dirty="0">
                <a:solidFill>
                  <a:srgbClr val="A82233"/>
                </a:solidFill>
                <a:latin typeface="Calbri"/>
                <a:cs typeface="Calbri"/>
              </a:rPr>
              <a:t>($filename);</a:t>
            </a:r>
          </a:p>
          <a:p>
            <a:r>
              <a:rPr lang="en-US" dirty="0">
                <a:latin typeface="Calbri"/>
                <a:cs typeface="Calbri"/>
              </a:rPr>
              <a:t>$titles = </a:t>
            </a:r>
            <a:r>
              <a:rPr lang="en-US" b="1" dirty="0">
                <a:solidFill>
                  <a:srgbClr val="A82233"/>
                </a:solidFill>
                <a:latin typeface="Calbri"/>
                <a:cs typeface="Calbri"/>
              </a:rPr>
              <a:t>$art-&gt;</a:t>
            </a:r>
            <a:r>
              <a:rPr lang="en-US" b="1" dirty="0" err="1">
                <a:solidFill>
                  <a:srgbClr val="A82233"/>
                </a:solidFill>
                <a:latin typeface="Calbri"/>
                <a:cs typeface="Calbri"/>
              </a:rPr>
              <a:t>xpath</a:t>
            </a:r>
            <a:r>
              <a:rPr lang="en-US" b="1" dirty="0">
                <a:solidFill>
                  <a:srgbClr val="A82233"/>
                </a:solidFill>
                <a:latin typeface="Calbri"/>
                <a:cs typeface="Calbri"/>
              </a:rPr>
              <a:t>('/art/painting/title');</a:t>
            </a:r>
          </a:p>
          <a:p>
            <a:r>
              <a:rPr lang="en-US" dirty="0" err="1">
                <a:latin typeface="Calbri"/>
                <a:cs typeface="Calbri"/>
              </a:rPr>
              <a:t>foreach</a:t>
            </a:r>
            <a:r>
              <a:rPr lang="en-US" dirty="0">
                <a:latin typeface="Calbri"/>
                <a:cs typeface="Calbri"/>
              </a:rPr>
              <a:t> ($titles as $t) {</a:t>
            </a:r>
          </a:p>
          <a:p>
            <a:r>
              <a:rPr lang="en-US" dirty="0">
                <a:latin typeface="Calbri"/>
                <a:cs typeface="Calbri"/>
              </a:rPr>
              <a:t>	echo $t . '&lt;</a:t>
            </a:r>
            <a:r>
              <a:rPr lang="en-US" dirty="0" err="1">
                <a:latin typeface="Calbri"/>
                <a:cs typeface="Calbri"/>
              </a:rPr>
              <a:t>br</a:t>
            </a:r>
            <a:r>
              <a:rPr lang="en-US" dirty="0">
                <a:latin typeface="Calbri"/>
                <a:cs typeface="Calbri"/>
              </a:rPr>
              <a:t>/&gt;';</a:t>
            </a:r>
          </a:p>
          <a:p>
            <a:r>
              <a:rPr lang="en-US" dirty="0">
                <a:latin typeface="Calbri"/>
                <a:cs typeface="Calbri"/>
              </a:rPr>
              <a:t>}</a:t>
            </a:r>
          </a:p>
          <a:p>
            <a:r>
              <a:rPr lang="en-US" dirty="0">
                <a:latin typeface="Calbri"/>
                <a:cs typeface="Calbri"/>
              </a:rPr>
              <a:t>$names = </a:t>
            </a:r>
            <a:r>
              <a:rPr lang="en-US" b="1" dirty="0">
                <a:solidFill>
                  <a:srgbClr val="A82233"/>
                </a:solidFill>
                <a:latin typeface="Calbri"/>
                <a:cs typeface="Calbri"/>
              </a:rPr>
              <a:t>$art-&gt;</a:t>
            </a:r>
            <a:r>
              <a:rPr lang="en-US" b="1" dirty="0" err="1">
                <a:solidFill>
                  <a:srgbClr val="A82233"/>
                </a:solidFill>
                <a:latin typeface="Calbri"/>
                <a:cs typeface="Calbri"/>
              </a:rPr>
              <a:t>xpath</a:t>
            </a:r>
            <a:r>
              <a:rPr lang="en-US" b="1" dirty="0">
                <a:solidFill>
                  <a:srgbClr val="A82233"/>
                </a:solidFill>
                <a:latin typeface="Calbri"/>
                <a:cs typeface="Calbri"/>
              </a:rPr>
              <a:t>('/art/painting[year&gt;1800]/artist/name');</a:t>
            </a:r>
          </a:p>
          <a:p>
            <a:r>
              <a:rPr lang="en-US" dirty="0" err="1">
                <a:latin typeface="Calbri"/>
                <a:cs typeface="Calbri"/>
              </a:rPr>
              <a:t>foreach</a:t>
            </a:r>
            <a:r>
              <a:rPr lang="en-US" dirty="0">
                <a:latin typeface="Calbri"/>
                <a:cs typeface="Calbri"/>
              </a:rPr>
              <a:t> ($names as $n) {</a:t>
            </a:r>
          </a:p>
          <a:p>
            <a:r>
              <a:rPr lang="en-US" dirty="0">
                <a:latin typeface="Calbri"/>
                <a:cs typeface="Calbri"/>
              </a:rPr>
              <a:t>	echo $n . '&lt;</a:t>
            </a:r>
            <a:r>
              <a:rPr lang="en-US" dirty="0" err="1">
                <a:latin typeface="Calbri"/>
                <a:cs typeface="Calbri"/>
              </a:rPr>
              <a:t>br</a:t>
            </a:r>
            <a:r>
              <a:rPr lang="en-US" dirty="0">
                <a:latin typeface="Calbri"/>
                <a:cs typeface="Calbri"/>
              </a:rPr>
              <a:t>/&gt;';</a:t>
            </a:r>
          </a:p>
          <a:p>
            <a:r>
              <a:rPr lang="en-US" dirty="0">
                <a:latin typeface="Calbri"/>
                <a:cs typeface="Calbri"/>
              </a:rPr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err="1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XPath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with </a:t>
            </a:r>
            <a:r>
              <a:rPr lang="en-US" sz="1500" kern="1200" dirty="0" err="1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SImpleXML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35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74024" cy="4525963"/>
          </a:xfrm>
        </p:spPr>
        <p:txBody>
          <a:bodyPr>
            <a:normAutofit/>
          </a:bodyPr>
          <a:lstStyle/>
          <a:p>
            <a:r>
              <a:rPr lang="en-US" dirty="0">
                <a:latin typeface="Calbri"/>
                <a:cs typeface="Calbri"/>
              </a:rPr>
              <a:t>$filename = '</a:t>
            </a:r>
            <a:r>
              <a:rPr lang="en-US" dirty="0" err="1">
                <a:latin typeface="Calbri"/>
                <a:cs typeface="Calbri"/>
              </a:rPr>
              <a:t>art.xml</a:t>
            </a:r>
            <a:r>
              <a:rPr lang="en-US" dirty="0">
                <a:latin typeface="Calbri"/>
                <a:cs typeface="Calbri"/>
              </a:rPr>
              <a:t>';</a:t>
            </a:r>
          </a:p>
          <a:p>
            <a:r>
              <a:rPr lang="en-US" dirty="0">
                <a:latin typeface="Calbri"/>
                <a:cs typeface="Calbri"/>
              </a:rPr>
              <a:t>if (</a:t>
            </a:r>
            <a:r>
              <a:rPr lang="en-US" dirty="0" err="1">
                <a:latin typeface="Calbri"/>
                <a:cs typeface="Calbri"/>
              </a:rPr>
              <a:t>file_exists</a:t>
            </a:r>
            <a:r>
              <a:rPr lang="en-US" dirty="0">
                <a:latin typeface="Calbri"/>
                <a:cs typeface="Calbri"/>
              </a:rPr>
              <a:t>($filename)) {</a:t>
            </a:r>
          </a:p>
          <a:p>
            <a:r>
              <a:rPr lang="en-US" dirty="0">
                <a:latin typeface="Calbri"/>
                <a:cs typeface="Calbri"/>
              </a:rPr>
              <a:t>	// create and open the reader</a:t>
            </a:r>
          </a:p>
          <a:p>
            <a:r>
              <a:rPr lang="en-US" dirty="0">
                <a:latin typeface="Calbri"/>
                <a:cs typeface="Calbri"/>
              </a:rPr>
              <a:t>	</a:t>
            </a:r>
            <a:r>
              <a:rPr lang="en-US" b="1" dirty="0">
                <a:solidFill>
                  <a:srgbClr val="A82233"/>
                </a:solidFill>
                <a:latin typeface="Calbri"/>
                <a:cs typeface="Calbri"/>
              </a:rPr>
              <a:t>$reader = new </a:t>
            </a:r>
            <a:r>
              <a:rPr lang="en-US" b="1" dirty="0" err="1">
                <a:solidFill>
                  <a:srgbClr val="A82233"/>
                </a:solidFill>
                <a:latin typeface="Calbri"/>
                <a:cs typeface="Calbri"/>
              </a:rPr>
              <a:t>XMLReader</a:t>
            </a:r>
            <a:r>
              <a:rPr lang="en-US" b="1" dirty="0">
                <a:solidFill>
                  <a:srgbClr val="A82233"/>
                </a:solidFill>
                <a:latin typeface="Calbri"/>
                <a:cs typeface="Calbri"/>
              </a:rPr>
              <a:t>();</a:t>
            </a:r>
          </a:p>
          <a:p>
            <a:r>
              <a:rPr lang="en-US" dirty="0">
                <a:latin typeface="Calbri"/>
                <a:cs typeface="Calbri"/>
              </a:rPr>
              <a:t>	</a:t>
            </a:r>
            <a:r>
              <a:rPr lang="en-US" b="1" dirty="0">
                <a:solidFill>
                  <a:srgbClr val="A82233"/>
                </a:solidFill>
                <a:latin typeface="Calbri"/>
                <a:cs typeface="Calbri"/>
              </a:rPr>
              <a:t>$reader-&gt;open</a:t>
            </a:r>
            <a:r>
              <a:rPr lang="en-US" dirty="0">
                <a:latin typeface="Calbri"/>
                <a:cs typeface="Calbri"/>
              </a:rPr>
              <a:t>($filename);</a:t>
            </a:r>
          </a:p>
          <a:p>
            <a:r>
              <a:rPr lang="en-US" dirty="0">
                <a:latin typeface="Calbri"/>
                <a:cs typeface="Calbri"/>
              </a:rPr>
              <a:t>	// loop through the XML file</a:t>
            </a:r>
          </a:p>
          <a:p>
            <a:r>
              <a:rPr lang="en-US" dirty="0">
                <a:latin typeface="Calbri"/>
                <a:cs typeface="Calbri"/>
              </a:rPr>
              <a:t>	while ( </a:t>
            </a:r>
            <a:r>
              <a:rPr lang="en-US" b="1" dirty="0">
                <a:solidFill>
                  <a:srgbClr val="A82233"/>
                </a:solidFill>
                <a:latin typeface="Calbri"/>
                <a:cs typeface="Calbri"/>
              </a:rPr>
              <a:t>$reader-&gt;read() </a:t>
            </a:r>
            <a:r>
              <a:rPr lang="en-US" dirty="0">
                <a:latin typeface="Calbri"/>
                <a:cs typeface="Calbri"/>
              </a:rPr>
              <a:t>) {</a:t>
            </a:r>
          </a:p>
          <a:p>
            <a:r>
              <a:rPr lang="en-US" dirty="0">
                <a:latin typeface="Calbri"/>
                <a:cs typeface="Calbri"/>
              </a:rPr>
              <a:t>		//</a:t>
            </a:r>
            <a:r>
              <a:rPr lang="mr-IN" dirty="0">
                <a:latin typeface="Calbri"/>
                <a:cs typeface="Calbri"/>
              </a:rPr>
              <a:t>…</a:t>
            </a:r>
            <a:endParaRPr lang="en-US" dirty="0">
              <a:latin typeface="Calbri"/>
              <a:cs typeface="Cal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 err="1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XMLReader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841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340769"/>
            <a:ext cx="8064896" cy="4831432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//</a:t>
            </a:r>
            <a:r>
              <a:rPr lang="mr-IN" sz="1800" dirty="0">
                <a:latin typeface="Calbri"/>
                <a:cs typeface="Calbri"/>
              </a:rPr>
              <a:t>…</a:t>
            </a:r>
            <a:endParaRPr lang="en-US" sz="1800" dirty="0">
              <a:latin typeface="Calbri"/>
              <a:cs typeface="Calbri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while($reader-&gt;read()) {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	$</a:t>
            </a:r>
            <a:r>
              <a:rPr lang="en-US" sz="1800" dirty="0" err="1">
                <a:latin typeface="Calbri"/>
                <a:cs typeface="Calbri"/>
              </a:rPr>
              <a:t>nodeName</a:t>
            </a:r>
            <a:r>
              <a:rPr lang="en-US" sz="1800" dirty="0">
                <a:latin typeface="Calbri"/>
                <a:cs typeface="Calbri"/>
              </a:rPr>
              <a:t> = $reader-&gt;name;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	if ($reader-&gt;</a:t>
            </a:r>
            <a:r>
              <a:rPr lang="en-US" sz="1800" dirty="0" err="1">
                <a:latin typeface="Calbri"/>
                <a:cs typeface="Calbri"/>
              </a:rPr>
              <a:t>nodeType</a:t>
            </a:r>
            <a:r>
              <a:rPr lang="en-US" sz="1800" dirty="0">
                <a:latin typeface="Calbri"/>
                <a:cs typeface="Calbri"/>
              </a:rPr>
              <a:t> == XMLREADER::ELEMENT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		&amp;&amp; $</a:t>
            </a:r>
            <a:r>
              <a:rPr lang="en-US" sz="1800" dirty="0" err="1">
                <a:latin typeface="Calbri"/>
                <a:cs typeface="Calbri"/>
              </a:rPr>
              <a:t>nodeName</a:t>
            </a:r>
            <a:r>
              <a:rPr lang="en-US" sz="1800" dirty="0">
                <a:latin typeface="Calbri"/>
                <a:cs typeface="Calbri"/>
              </a:rPr>
              <a:t> =='painting') {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		// create a </a:t>
            </a:r>
            <a:r>
              <a:rPr lang="en-US" sz="1800" dirty="0" err="1">
                <a:latin typeface="Calbri"/>
                <a:cs typeface="Calbri"/>
              </a:rPr>
              <a:t>SimpleXML</a:t>
            </a:r>
            <a:r>
              <a:rPr lang="en-US" sz="1800" dirty="0">
                <a:latin typeface="Calbri"/>
                <a:cs typeface="Calbri"/>
              </a:rPr>
              <a:t> object from the current painting node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		$doc = new </a:t>
            </a:r>
            <a:r>
              <a:rPr lang="en-US" sz="1800" dirty="0" err="1">
                <a:latin typeface="Calbri"/>
                <a:cs typeface="Calbri"/>
              </a:rPr>
              <a:t>DOMDocument</a:t>
            </a:r>
            <a:r>
              <a:rPr lang="en-US" sz="1800" dirty="0">
                <a:latin typeface="Calbri"/>
                <a:cs typeface="Calbri"/>
              </a:rPr>
              <a:t>('1.0', 'UTF-8');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		$painting = </a:t>
            </a:r>
            <a:r>
              <a:rPr lang="en-US" sz="1800" dirty="0" err="1">
                <a:latin typeface="Calbri"/>
                <a:cs typeface="Calbri"/>
              </a:rPr>
              <a:t>simplexml_import_dom</a:t>
            </a:r>
            <a:r>
              <a:rPr lang="en-US" sz="1800" dirty="0">
                <a:latin typeface="Calbri"/>
                <a:cs typeface="Calbri"/>
              </a:rPr>
              <a:t>($doc-&gt;</a:t>
            </a:r>
            <a:r>
              <a:rPr lang="en-US" sz="1800" dirty="0" err="1">
                <a:latin typeface="Calbri"/>
                <a:cs typeface="Calbri"/>
              </a:rPr>
              <a:t>importNode</a:t>
            </a:r>
            <a:r>
              <a:rPr lang="en-US" sz="1800" dirty="0">
                <a:latin typeface="Calbri"/>
                <a:cs typeface="Calbri"/>
              </a:rPr>
              <a:t>(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					$reader-&gt;expand(),true));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		// now have a single painting </a:t>
            </a:r>
          </a:p>
          <a:p>
            <a:pPr>
              <a:spcAft>
                <a:spcPts val="0"/>
              </a:spcAft>
            </a:pPr>
            <a:r>
              <a:rPr lang="en-CA" sz="1800" dirty="0">
                <a:latin typeface="Calbri"/>
                <a:cs typeface="Calbri"/>
              </a:rPr>
              <a:t>		</a:t>
            </a:r>
            <a:r>
              <a:rPr lang="mr-IN" sz="1800" dirty="0">
                <a:latin typeface="Calbri"/>
                <a:cs typeface="Calbri"/>
              </a:rPr>
              <a:t>echo '&lt;h2&gt;' . $painting-&gt;title . '&lt;/h2&gt;';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		echo '&lt;p&gt;By ' . $painting-&gt;artist-&gt;name . '&lt;/p&gt;';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	}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Combining </a:t>
            </a:r>
            <a:r>
              <a:rPr lang="en-US" sz="1500" kern="1200" dirty="0" err="1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XMLReader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with </a:t>
            </a:r>
            <a:r>
              <a:rPr lang="en-US" sz="1500" kern="1200" dirty="0" err="1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SimpleXML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3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19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XML Overview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XML Processing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JSON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Overview of Web Services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Consuming Web Services in PHP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Creating Web Services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229200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Interacting Asynchronously with Web Services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93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JSON</a:t>
            </a:r>
          </a:p>
        </p:txBody>
      </p:sp>
      <p:pic>
        <p:nvPicPr>
          <p:cNvPr id="5" name="Content Placeholder 4" descr="4826019006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040" b="-36040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Sample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202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19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XML Overview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XML Processing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Overview of Web Services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Consuming Web Services in PHP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Creating Web Services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229200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Interacting Asynchronously with Web Services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74024" cy="4525963"/>
          </a:xfrm>
        </p:spPr>
        <p:txBody>
          <a:bodyPr/>
          <a:lstStyle/>
          <a:p>
            <a:r>
              <a:rPr lang="en-US" dirty="0" err="1"/>
              <a:t>var</a:t>
            </a:r>
            <a:r>
              <a:rPr lang="en-US" dirty="0"/>
              <a:t> text = '{"artist": {"name":"</a:t>
            </a:r>
            <a:r>
              <a:rPr lang="en-US" dirty="0" err="1"/>
              <a:t>Manet</a:t>
            </a:r>
            <a:r>
              <a:rPr lang="en-US" dirty="0"/>
              <a:t>","</a:t>
            </a:r>
            <a:r>
              <a:rPr lang="en-US" dirty="0" err="1"/>
              <a:t>nationality":"France</a:t>
            </a:r>
            <a:r>
              <a:rPr lang="en-US" dirty="0"/>
              <a:t>"}}';</a:t>
            </a:r>
          </a:p>
          <a:p>
            <a:r>
              <a:rPr lang="en-US" dirty="0" err="1"/>
              <a:t>var</a:t>
            </a:r>
            <a:r>
              <a:rPr lang="en-US" dirty="0"/>
              <a:t> a </a:t>
            </a:r>
            <a:r>
              <a:rPr lang="en-US" b="1" dirty="0">
                <a:solidFill>
                  <a:srgbClr val="A82233"/>
                </a:solidFill>
              </a:rPr>
              <a:t>= </a:t>
            </a:r>
            <a:r>
              <a:rPr lang="en-US" b="1" dirty="0" err="1">
                <a:solidFill>
                  <a:srgbClr val="A82233"/>
                </a:solidFill>
              </a:rPr>
              <a:t>JSON.parse</a:t>
            </a:r>
            <a:r>
              <a:rPr lang="en-US" dirty="0"/>
              <a:t>(text);</a:t>
            </a:r>
          </a:p>
          <a:p>
            <a:r>
              <a:rPr lang="en-US" dirty="0"/>
              <a:t>alert(</a:t>
            </a:r>
            <a:r>
              <a:rPr lang="en-US" dirty="0" err="1"/>
              <a:t>a.artist.nationality</a:t>
            </a:r>
            <a:r>
              <a:rPr lang="en-US" dirty="0"/>
              <a:t>);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Using JSON in </a:t>
            </a:r>
            <a:r>
              <a:rPr lang="en-US" sz="1500" kern="1200" dirty="0" err="1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748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546032" cy="4525963"/>
          </a:xfrm>
        </p:spPr>
        <p:txBody>
          <a:bodyPr>
            <a:noAutofit/>
          </a:bodyPr>
          <a:lstStyle/>
          <a:p>
            <a:r>
              <a:rPr lang="mr-IN" sz="2000" dirty="0">
                <a:latin typeface="Calbri"/>
                <a:cs typeface="Calbri"/>
              </a:rPr>
              <a:t>&lt;?php</a:t>
            </a:r>
          </a:p>
          <a:p>
            <a:r>
              <a:rPr lang="en-US" sz="2000" dirty="0">
                <a:latin typeface="Calbri"/>
                <a:cs typeface="Calbri"/>
              </a:rPr>
              <a:t>// convert JSON string into PHP object</a:t>
            </a:r>
          </a:p>
          <a:p>
            <a:r>
              <a:rPr lang="en-US" sz="2000" dirty="0">
                <a:latin typeface="Calbri"/>
                <a:cs typeface="Calbri"/>
              </a:rPr>
              <a:t>$text = '{"artist": {"name":"</a:t>
            </a:r>
            <a:r>
              <a:rPr lang="en-US" sz="2000" dirty="0" err="1">
                <a:latin typeface="Calbri"/>
                <a:cs typeface="Calbri"/>
              </a:rPr>
              <a:t>Manet</a:t>
            </a:r>
            <a:r>
              <a:rPr lang="en-US" sz="2000" dirty="0">
                <a:latin typeface="Calbri"/>
                <a:cs typeface="Calbri"/>
              </a:rPr>
              <a:t>","</a:t>
            </a:r>
            <a:r>
              <a:rPr lang="en-US" sz="2000" dirty="0" err="1">
                <a:latin typeface="Calbri"/>
                <a:cs typeface="Calbri"/>
              </a:rPr>
              <a:t>nationality":"France</a:t>
            </a:r>
            <a:r>
              <a:rPr lang="en-US" sz="2000" dirty="0">
                <a:latin typeface="Calbri"/>
                <a:cs typeface="Calbri"/>
              </a:rPr>
              <a:t>"}}';</a:t>
            </a:r>
          </a:p>
          <a:p>
            <a:r>
              <a:rPr lang="en-US" sz="2000" dirty="0">
                <a:latin typeface="Calbri"/>
                <a:cs typeface="Calbri"/>
              </a:rPr>
              <a:t>$</a:t>
            </a:r>
            <a:r>
              <a:rPr lang="en-US" sz="2000" dirty="0" err="1">
                <a:latin typeface="Calbri"/>
                <a:cs typeface="Calbri"/>
              </a:rPr>
              <a:t>anObject</a:t>
            </a:r>
            <a:r>
              <a:rPr lang="en-US" sz="2000" dirty="0">
                <a:latin typeface="Calbri"/>
                <a:cs typeface="Calbri"/>
              </a:rPr>
              <a:t> = </a:t>
            </a:r>
            <a:r>
              <a:rPr lang="en-US" sz="2000" b="1" dirty="0" err="1">
                <a:solidFill>
                  <a:srgbClr val="A82233"/>
                </a:solidFill>
                <a:latin typeface="Calbri"/>
                <a:cs typeface="Calbri"/>
              </a:rPr>
              <a:t>json_decode</a:t>
            </a:r>
            <a:r>
              <a:rPr lang="en-US" sz="2000" dirty="0">
                <a:latin typeface="Calbri"/>
                <a:cs typeface="Calbri"/>
              </a:rPr>
              <a:t>($text);</a:t>
            </a:r>
          </a:p>
          <a:p>
            <a:r>
              <a:rPr lang="en-US" sz="2000" dirty="0">
                <a:latin typeface="Calbri"/>
                <a:cs typeface="Calbri"/>
              </a:rPr>
              <a:t>// check for parse errors</a:t>
            </a:r>
          </a:p>
          <a:p>
            <a:r>
              <a:rPr lang="en-US" sz="2000" dirty="0">
                <a:latin typeface="Calbri"/>
                <a:cs typeface="Calbri"/>
              </a:rPr>
              <a:t>if (</a:t>
            </a:r>
            <a:r>
              <a:rPr lang="en-US" sz="2000" b="1" dirty="0" err="1">
                <a:solidFill>
                  <a:srgbClr val="A82233"/>
                </a:solidFill>
                <a:latin typeface="Calbri"/>
                <a:cs typeface="Calbri"/>
              </a:rPr>
              <a:t>json_last_error</a:t>
            </a:r>
            <a:r>
              <a:rPr lang="en-US" sz="2000" b="1" dirty="0">
                <a:solidFill>
                  <a:srgbClr val="A82233"/>
                </a:solidFill>
                <a:latin typeface="Calbri"/>
                <a:cs typeface="Calbri"/>
              </a:rPr>
              <a:t>() == JSON_ERROR_NONE</a:t>
            </a:r>
            <a:r>
              <a:rPr lang="en-US" sz="2000" dirty="0">
                <a:latin typeface="Calbri"/>
                <a:cs typeface="Calbri"/>
              </a:rPr>
              <a:t>) {</a:t>
            </a:r>
          </a:p>
          <a:p>
            <a:r>
              <a:rPr lang="en-US" sz="2000" dirty="0">
                <a:latin typeface="Calbri"/>
                <a:cs typeface="Calbri"/>
              </a:rPr>
              <a:t>	echo </a:t>
            </a:r>
            <a:r>
              <a:rPr lang="en-US" sz="2000" b="1" dirty="0">
                <a:solidFill>
                  <a:srgbClr val="A82233"/>
                </a:solidFill>
                <a:latin typeface="Calbri"/>
                <a:cs typeface="Calbri"/>
              </a:rPr>
              <a:t>$</a:t>
            </a:r>
            <a:r>
              <a:rPr lang="en-US" sz="2000" b="1" dirty="0" err="1">
                <a:solidFill>
                  <a:srgbClr val="A82233"/>
                </a:solidFill>
                <a:latin typeface="Calbri"/>
                <a:cs typeface="Calbri"/>
              </a:rPr>
              <a:t>anObject</a:t>
            </a:r>
            <a:r>
              <a:rPr lang="en-US" sz="2000" b="1" dirty="0">
                <a:solidFill>
                  <a:srgbClr val="A82233"/>
                </a:solidFill>
                <a:latin typeface="Calbri"/>
                <a:cs typeface="Calbri"/>
              </a:rPr>
              <a:t>-&gt;artist-&gt;nationality</a:t>
            </a:r>
            <a:r>
              <a:rPr lang="en-US" sz="2000" dirty="0">
                <a:latin typeface="Calbri"/>
                <a:cs typeface="Calbri"/>
              </a:rPr>
              <a:t>;</a:t>
            </a:r>
          </a:p>
          <a:p>
            <a:r>
              <a:rPr lang="en-US" sz="2000" dirty="0">
                <a:latin typeface="Calbri"/>
                <a:cs typeface="Calbri"/>
              </a:rPr>
              <a:t>}</a:t>
            </a:r>
          </a:p>
          <a:p>
            <a:r>
              <a:rPr lang="mr-IN" sz="2000" dirty="0">
                <a:latin typeface="Calbri"/>
                <a:cs typeface="Calbri"/>
              </a:rPr>
              <a:t>?&gt;</a:t>
            </a:r>
            <a:endParaRPr lang="en-US" sz="2000" dirty="0">
              <a:latin typeface="Calbri"/>
              <a:cs typeface="Cal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Using JSON in 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682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19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XML Overview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XML Processing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Overview of Web Services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Consuming Web Services in PHP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Creating Web Services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229200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Interacting Asynchronously with Web Services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91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Web Services</a:t>
            </a:r>
          </a:p>
        </p:txBody>
      </p:sp>
      <p:pic>
        <p:nvPicPr>
          <p:cNvPr id="6" name="Content Placeholder 5" descr="4826019007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9" b="-469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16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Web Services</a:t>
            </a:r>
          </a:p>
        </p:txBody>
      </p:sp>
      <p:pic>
        <p:nvPicPr>
          <p:cNvPr id="5" name="Content Placeholder 4" descr="482601900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94" r="-21694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SOAP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305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Web Services</a:t>
            </a:r>
          </a:p>
        </p:txBody>
      </p:sp>
      <p:pic>
        <p:nvPicPr>
          <p:cNvPr id="5" name="Content Placeholder 4" descr="4826019009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80" r="-29380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REST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14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Web Services</a:t>
            </a:r>
          </a:p>
        </p:txBody>
      </p:sp>
      <p:pic>
        <p:nvPicPr>
          <p:cNvPr id="5" name="Content Placeholder 4" descr="4826019010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6" r="-480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An Example Web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517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02016" cy="45259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Identity. Each web service request must identify who is making the request.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Authentication. Each web service request must provide additional evidence that they are who they say they are.</a:t>
            </a:r>
          </a:p>
          <a:p>
            <a:r>
              <a:rPr lang="en-US" dirty="0"/>
              <a:t>API Keys</a:t>
            </a:r>
          </a:p>
          <a:p>
            <a:r>
              <a:rPr lang="en-US" dirty="0"/>
              <a:t>https://</a:t>
            </a:r>
            <a:r>
              <a:rPr lang="en-US" dirty="0" err="1"/>
              <a:t>dev.virtualearth.net</a:t>
            </a:r>
            <a:r>
              <a:rPr lang="en-US" dirty="0"/>
              <a:t>/REST/v1/</a:t>
            </a:r>
            <a:r>
              <a:rPr lang="en-US" dirty="0" err="1"/>
              <a:t>Locations?o</a:t>
            </a:r>
            <a:r>
              <a:rPr lang="en-US" dirty="0"/>
              <a:t>=</a:t>
            </a:r>
            <a:r>
              <a:rPr lang="en-US" dirty="0" err="1"/>
              <a:t>json&amp;query</a:t>
            </a:r>
            <a:r>
              <a:rPr lang="en-US" dirty="0"/>
              <a:t>=British%20Museum,+Great+Russell+Street,+London,+WC1B+3DG,+UK&amp;key=</a:t>
            </a:r>
            <a:r>
              <a:rPr lang="en-US" b="1" dirty="0">
                <a:solidFill>
                  <a:srgbClr val="A82233"/>
                </a:solidFill>
              </a:rPr>
              <a:t>[BING API KEY HERE]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Identifying and Authenticating Service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69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19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XML Overview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XML Processing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Overview of Web Services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accent3"/>
                </a:solidFill>
              </a:rPr>
              <a:t>Consuming Web Services in PHP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Creating Web Services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229200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Interacting Asynchronously with Web Services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619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Consuming Web Services in PHP </a:t>
            </a:r>
          </a:p>
        </p:txBody>
      </p:sp>
      <p:pic>
        <p:nvPicPr>
          <p:cNvPr id="5" name="Content Placeholder 4" descr="482601901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1" r="-48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Consuming an XML Web Service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51099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19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XML Overview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XML Processing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Overview of Web Services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Consuming Web Services in PHP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Creating Web Services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229200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Interacting Asynchronously with Web Services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95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Consuming Web Services in PHP </a:t>
            </a:r>
          </a:p>
        </p:txBody>
      </p:sp>
      <p:pic>
        <p:nvPicPr>
          <p:cNvPr id="5" name="Content Placeholder 4" descr="4826019012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41" r="-1694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Consuming a JSON Web Service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3337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Consuming Web Services in PHP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Consuming a JSON Web Service</a:t>
            </a:r>
            <a:endParaRPr lang="en-US" dirty="0">
              <a:effectLst/>
            </a:endParaRPr>
          </a:p>
        </p:txBody>
      </p:sp>
      <p:pic>
        <p:nvPicPr>
          <p:cNvPr id="6" name="Content Placeholder 5" descr="482601901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17" b="-52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67263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Consuming Web Services in PHP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Consuming a JSON Web Service</a:t>
            </a:r>
            <a:endParaRPr lang="en-US" dirty="0">
              <a:effectLst/>
            </a:endParaRPr>
          </a:p>
        </p:txBody>
      </p:sp>
      <p:pic>
        <p:nvPicPr>
          <p:cNvPr id="5" name="Content Placeholder 4" descr="4826019014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07" b="-56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0370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19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XML Overview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XML Processing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Overview of Web Services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Consuming Web Services in PHP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Creating Web Services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229200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Interacting Asynchronously with Web Services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939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74024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Consider the URL and format of requests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Tell the browser to expect JSON rather than HTML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Header('Content-Type: application/</a:t>
            </a:r>
            <a:r>
              <a:rPr lang="en-US" dirty="0" err="1"/>
              <a:t>json</a:t>
            </a:r>
            <a:r>
              <a:rPr lang="en-US" dirty="0"/>
              <a:t>');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Use </a:t>
            </a:r>
            <a:r>
              <a:rPr lang="en-US" dirty="0" err="1"/>
              <a:t>json_encode</a:t>
            </a:r>
            <a:r>
              <a:rPr lang="en-US" dirty="0"/>
              <a:t>() to format.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Implement </a:t>
            </a:r>
            <a:r>
              <a:rPr lang="en-US" i="1" dirty="0" err="1"/>
              <a:t>JsonSerializable</a:t>
            </a:r>
            <a:endParaRPr lang="en-US" i="1" dirty="0"/>
          </a:p>
          <a:p>
            <a:pPr marL="342900" indent="-342900">
              <a:buFont typeface="Arial"/>
              <a:buChar char="•"/>
            </a:pP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Creating a JSON Web Service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7868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74024" cy="4525963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latin typeface="Calbri"/>
                <a:cs typeface="Calbri"/>
              </a:rPr>
              <a:t>class Country extends </a:t>
            </a:r>
            <a:r>
              <a:rPr lang="en-US" sz="1600" dirty="0" err="1">
                <a:latin typeface="Calbri"/>
                <a:cs typeface="Calbri"/>
              </a:rPr>
              <a:t>DomainObject</a:t>
            </a:r>
            <a:r>
              <a:rPr lang="en-US" sz="1600" dirty="0">
                <a:latin typeface="Calbri"/>
                <a:cs typeface="Calbri"/>
              </a:rPr>
              <a:t> </a:t>
            </a:r>
            <a:r>
              <a:rPr lang="en-US" sz="1600" b="1" dirty="0">
                <a:solidFill>
                  <a:srgbClr val="A82233"/>
                </a:solidFill>
                <a:latin typeface="Calbri"/>
                <a:cs typeface="Calbri"/>
              </a:rPr>
              <a:t>implements </a:t>
            </a:r>
            <a:r>
              <a:rPr lang="en-US" sz="1600" b="1" dirty="0" err="1">
                <a:solidFill>
                  <a:srgbClr val="A82233"/>
                </a:solidFill>
                <a:latin typeface="Calbri"/>
                <a:cs typeface="Calbri"/>
              </a:rPr>
              <a:t>JsonSerializable</a:t>
            </a:r>
            <a:endParaRPr lang="en-US" sz="1600" b="1" dirty="0">
              <a:solidFill>
                <a:srgbClr val="A82233"/>
              </a:solidFill>
              <a:latin typeface="Calbri"/>
              <a:cs typeface="Calbri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latin typeface="Calbri"/>
                <a:cs typeface="Calbri"/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Calbri"/>
                <a:cs typeface="Calbri"/>
              </a:rPr>
              <a:t>...</a:t>
            </a:r>
          </a:p>
          <a:p>
            <a:pPr>
              <a:spcAft>
                <a:spcPts val="0"/>
              </a:spcAft>
            </a:pPr>
            <a:r>
              <a:rPr lang="en-CA" sz="1600" dirty="0">
                <a:latin typeface="Calbri"/>
                <a:cs typeface="Calbri"/>
              </a:rPr>
              <a:t>	</a:t>
            </a:r>
            <a:r>
              <a:rPr lang="mr-IN" sz="1600" dirty="0">
                <a:latin typeface="Calbri"/>
                <a:cs typeface="Calbri"/>
              </a:rPr>
              <a:t>/*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Calbri"/>
                <a:cs typeface="Calbri"/>
              </a:rPr>
              <a:t>	This method is called by the </a:t>
            </a:r>
            <a:r>
              <a:rPr lang="en-US" sz="1600" dirty="0" err="1">
                <a:latin typeface="Calbri"/>
                <a:cs typeface="Calbri"/>
              </a:rPr>
              <a:t>json_encode</a:t>
            </a:r>
            <a:r>
              <a:rPr lang="en-US" sz="1600" dirty="0">
                <a:latin typeface="Calbri"/>
                <a:cs typeface="Calbri"/>
              </a:rPr>
              <a:t>() function that is part of PHP</a:t>
            </a:r>
          </a:p>
          <a:p>
            <a:pPr>
              <a:spcAft>
                <a:spcPts val="0"/>
              </a:spcAft>
            </a:pPr>
            <a:r>
              <a:rPr lang="en-CA" sz="1600" dirty="0">
                <a:latin typeface="Calbri"/>
                <a:cs typeface="Calbri"/>
              </a:rPr>
              <a:t>	</a:t>
            </a:r>
            <a:r>
              <a:rPr lang="mr-IN" sz="1600" dirty="0">
                <a:latin typeface="Calbri"/>
                <a:cs typeface="Calbri"/>
              </a:rPr>
              <a:t>*/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Calbri"/>
                <a:cs typeface="Calbri"/>
              </a:rPr>
              <a:t>	</a:t>
            </a:r>
            <a:r>
              <a:rPr lang="en-US" sz="1600" b="1" dirty="0">
                <a:solidFill>
                  <a:srgbClr val="A82233"/>
                </a:solidFill>
                <a:latin typeface="Calbri"/>
                <a:cs typeface="Calbri"/>
              </a:rPr>
              <a:t>public function </a:t>
            </a:r>
            <a:r>
              <a:rPr lang="en-US" sz="1600" b="1" dirty="0" err="1">
                <a:solidFill>
                  <a:srgbClr val="A82233"/>
                </a:solidFill>
                <a:latin typeface="Calbri"/>
                <a:cs typeface="Calbri"/>
              </a:rPr>
              <a:t>jsonSerialize</a:t>
            </a:r>
            <a:r>
              <a:rPr lang="en-US" sz="1600" b="1" dirty="0">
                <a:solidFill>
                  <a:srgbClr val="A82233"/>
                </a:solidFill>
                <a:latin typeface="Calbri"/>
                <a:cs typeface="Calbri"/>
              </a:rPr>
              <a:t>() </a:t>
            </a:r>
            <a:r>
              <a:rPr lang="en-US" sz="1600" dirty="0">
                <a:latin typeface="Calbri"/>
                <a:cs typeface="Calbri"/>
              </a:rPr>
              <a:t>{</a:t>
            </a:r>
          </a:p>
          <a:p>
            <a:pPr lvl="3"/>
            <a:r>
              <a:rPr lang="en-US" dirty="0">
                <a:latin typeface="Calbri"/>
                <a:cs typeface="Calbri"/>
              </a:rPr>
              <a:t>return ['</a:t>
            </a:r>
            <a:r>
              <a:rPr lang="en-US" dirty="0" err="1">
                <a:latin typeface="Calbri"/>
                <a:cs typeface="Calbri"/>
              </a:rPr>
              <a:t>iso</a:t>
            </a:r>
            <a:r>
              <a:rPr lang="en-US" dirty="0">
                <a:latin typeface="Calbri"/>
                <a:cs typeface="Calbri"/>
              </a:rPr>
              <a:t>' =&gt; $this-&gt;ISO,</a:t>
            </a:r>
          </a:p>
          <a:p>
            <a:pPr lvl="4"/>
            <a:r>
              <a:rPr lang="en-US" sz="1600" dirty="0">
                <a:latin typeface="Calbri"/>
                <a:cs typeface="Calbri"/>
              </a:rPr>
              <a:t>'name' =&gt; $this-&gt;</a:t>
            </a:r>
            <a:r>
              <a:rPr lang="en-US" sz="1600" dirty="0" err="1">
                <a:latin typeface="Calbri"/>
                <a:cs typeface="Calbri"/>
              </a:rPr>
              <a:t>CountryName</a:t>
            </a:r>
            <a:r>
              <a:rPr lang="en-US" sz="1600" dirty="0">
                <a:latin typeface="Calbri"/>
                <a:cs typeface="Calbri"/>
              </a:rPr>
              <a:t>,</a:t>
            </a:r>
          </a:p>
          <a:p>
            <a:pPr lvl="4"/>
            <a:r>
              <a:rPr lang="en-US" sz="1600" dirty="0">
                <a:latin typeface="Calbri"/>
                <a:cs typeface="Calbri"/>
              </a:rPr>
              <a:t>'value' =&gt; $this-&gt;</a:t>
            </a:r>
            <a:r>
              <a:rPr lang="en-US" sz="1600" dirty="0" err="1">
                <a:latin typeface="Calbri"/>
                <a:cs typeface="Calbri"/>
              </a:rPr>
              <a:t>CountryName</a:t>
            </a:r>
            <a:r>
              <a:rPr lang="en-US" sz="1600" dirty="0">
                <a:latin typeface="Calbri"/>
                <a:cs typeface="Calbri"/>
              </a:rPr>
              <a:t>,</a:t>
            </a:r>
          </a:p>
          <a:p>
            <a:pPr lvl="4"/>
            <a:r>
              <a:rPr lang="en-US" sz="1600" dirty="0">
                <a:latin typeface="Calbri"/>
                <a:cs typeface="Calbri"/>
              </a:rPr>
              <a:t>'area' =&gt; $this-&gt;Area,</a:t>
            </a:r>
          </a:p>
          <a:p>
            <a:pPr lvl="4"/>
            <a:r>
              <a:rPr lang="en-US" sz="1600" dirty="0">
                <a:latin typeface="Calbri"/>
                <a:cs typeface="Calbri"/>
              </a:rPr>
              <a:t>'population' =&gt; $this-&gt;Population,</a:t>
            </a:r>
          </a:p>
          <a:p>
            <a:pPr lvl="4"/>
            <a:r>
              <a:rPr lang="en-US" sz="1600" dirty="0">
                <a:latin typeface="Calbri"/>
                <a:cs typeface="Calbri"/>
              </a:rPr>
              <a:t>'continent' =&gt; $this-&gt;Continent,</a:t>
            </a:r>
          </a:p>
          <a:p>
            <a:pPr lvl="4"/>
            <a:r>
              <a:rPr lang="en-US" sz="1600" dirty="0">
                <a:latin typeface="Calbri"/>
                <a:cs typeface="Calbri"/>
              </a:rPr>
              <a:t>'capital' =&gt; $this-&gt;Capital</a:t>
            </a:r>
          </a:p>
          <a:p>
            <a:pPr lvl="3"/>
            <a:r>
              <a:rPr lang="mr-IN" dirty="0">
                <a:latin typeface="Calbri"/>
                <a:cs typeface="Calbri"/>
              </a:rPr>
              <a:t>]; }</a:t>
            </a:r>
          </a:p>
          <a:p>
            <a:pPr>
              <a:spcAft>
                <a:spcPts val="0"/>
              </a:spcAft>
            </a:pPr>
            <a:r>
              <a:rPr lang="mr-IN" sz="1600" dirty="0">
                <a:latin typeface="Calbri"/>
                <a:cs typeface="Calbri"/>
              </a:rPr>
              <a:t>}</a:t>
            </a:r>
            <a:endParaRPr lang="en-US" sz="1600" dirty="0">
              <a:latin typeface="Calbri"/>
              <a:cs typeface="Cal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Creating a JSON Web Service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30675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Web Services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Creating a JSON Web Service</a:t>
            </a:r>
            <a:endParaRPr lang="en-US" dirty="0">
              <a:effectLst/>
            </a:endParaRPr>
          </a:p>
        </p:txBody>
      </p:sp>
      <p:pic>
        <p:nvPicPr>
          <p:cNvPr id="7" name="Content Placeholder 6" descr="4826019015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121" b="-601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028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19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XML Overview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XML Processing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Overview of Web Services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Consuming Web Services in PHP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Creating Web Services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229200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Interacting Asynchronously with Web Services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782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Interacting Asynchronously with Web Services</a:t>
            </a:r>
          </a:p>
        </p:txBody>
      </p:sp>
      <p:pic>
        <p:nvPicPr>
          <p:cNvPr id="5" name="Content Placeholder 4" descr="4826019016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09" b="-1490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Consuming Your Own Service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5863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Interacting Asynchronously with Web Services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Using Google Maps</a:t>
            </a:r>
            <a:endParaRPr lang="en-US" dirty="0">
              <a:effectLst/>
            </a:endParaRPr>
          </a:p>
        </p:txBody>
      </p:sp>
      <p:pic>
        <p:nvPicPr>
          <p:cNvPr id="6" name="Content Placeholder 5" descr="4826019017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90" r="-124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8486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Recall  XML is a markup language, but unlike HTML, XML can be used to mark up any type of data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 One key benefit of XML data is that as plain text, it can be read and transferred between applications and different operating systems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 XML is used on the web server to communicate asynchronously with the browser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used as a data interchange format for moving information between systems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67526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Interacting Asynchronously with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340769"/>
            <a:ext cx="7776864" cy="4831432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&lt;script type='text/</a:t>
            </a:r>
            <a:r>
              <a:rPr lang="en-US" sz="1800" dirty="0" err="1">
                <a:latin typeface="Calbri"/>
                <a:cs typeface="Calbri"/>
              </a:rPr>
              <a:t>javascript</a:t>
            </a:r>
            <a:r>
              <a:rPr lang="en-US" sz="1800" dirty="0">
                <a:latin typeface="Calbri"/>
                <a:cs typeface="Calbri"/>
              </a:rPr>
              <a:t>'</a:t>
            </a:r>
          </a:p>
          <a:p>
            <a:pPr>
              <a:spcAft>
                <a:spcPts val="0"/>
              </a:spcAft>
            </a:pPr>
            <a:r>
              <a:rPr lang="en-US" sz="1800" dirty="0" err="1">
                <a:latin typeface="Calbri"/>
                <a:cs typeface="Calbri"/>
              </a:rPr>
              <a:t>src</a:t>
            </a:r>
            <a:r>
              <a:rPr lang="en-US" sz="1800" dirty="0">
                <a:latin typeface="Calbri"/>
                <a:cs typeface="Calbri"/>
              </a:rPr>
              <a:t>='https://</a:t>
            </a:r>
            <a:r>
              <a:rPr lang="en-US" sz="1800" dirty="0" err="1">
                <a:latin typeface="Calbri"/>
                <a:cs typeface="Calbri"/>
              </a:rPr>
              <a:t>maps.googleapis.com</a:t>
            </a:r>
            <a:r>
              <a:rPr lang="en-US" sz="1800" dirty="0">
                <a:latin typeface="Calbri"/>
                <a:cs typeface="Calbri"/>
              </a:rPr>
              <a:t>/maps/</a:t>
            </a:r>
            <a:r>
              <a:rPr lang="en-US" sz="1800" dirty="0" err="1">
                <a:latin typeface="Calbri"/>
                <a:cs typeface="Calbri"/>
              </a:rPr>
              <a:t>api</a:t>
            </a:r>
            <a:r>
              <a:rPr lang="en-US" sz="1800" dirty="0">
                <a:latin typeface="Calbri"/>
                <a:cs typeface="Calbri"/>
              </a:rPr>
              <a:t>/</a:t>
            </a:r>
            <a:r>
              <a:rPr lang="en-US" sz="1800" dirty="0" err="1">
                <a:latin typeface="Calbri"/>
                <a:cs typeface="Calbri"/>
              </a:rPr>
              <a:t>js?key</a:t>
            </a:r>
            <a:r>
              <a:rPr lang="en-US" sz="1800" dirty="0">
                <a:latin typeface="Calbri"/>
                <a:cs typeface="Calbri"/>
              </a:rPr>
              <a:t>=</a:t>
            </a:r>
            <a:r>
              <a:rPr lang="en-US" sz="1800" dirty="0" err="1">
                <a:latin typeface="Calbri"/>
                <a:cs typeface="Calbri"/>
              </a:rPr>
              <a:t>yourkey</a:t>
            </a:r>
            <a:r>
              <a:rPr lang="en-US" sz="1800" dirty="0">
                <a:latin typeface="Calbri"/>
                <a:cs typeface="Calbri"/>
              </a:rPr>
              <a:t>'&gt;&lt;/script&gt;</a:t>
            </a:r>
          </a:p>
          <a:p>
            <a:pPr>
              <a:spcAft>
                <a:spcPts val="0"/>
              </a:spcAft>
            </a:pPr>
            <a:endParaRPr lang="en-US" sz="1800" dirty="0">
              <a:latin typeface="Calbri"/>
              <a:cs typeface="Calbri"/>
            </a:endParaRP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&lt;style&gt;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/* map element needs a styled size otherwise it doesn't appear at all */</a:t>
            </a:r>
          </a:p>
          <a:p>
            <a:pPr>
              <a:spcAft>
                <a:spcPts val="0"/>
              </a:spcAft>
            </a:pPr>
            <a:r>
              <a:rPr lang="uk-UA" sz="1800" dirty="0">
                <a:latin typeface="Calbri"/>
                <a:cs typeface="Calbri"/>
              </a:rPr>
              <a:t>#map {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height: 500px;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width: 600px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}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&lt;/style&gt;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Using Google Maps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27897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Interacting Asynchronously with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68761"/>
            <a:ext cx="7992888" cy="4903440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latin typeface="Calbri"/>
                <a:cs typeface="Calbri"/>
              </a:rPr>
              <a:t>&lt;script&gt;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Calbri"/>
                <a:cs typeface="Calbri"/>
              </a:rPr>
              <a:t>	$(function() {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Calbri"/>
                <a:cs typeface="Calbri"/>
              </a:rPr>
              <a:t>	// hard-coded latitude and longitude for demonstration purposes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Calbri"/>
                <a:cs typeface="Calbri"/>
              </a:rPr>
              <a:t>	</a:t>
            </a:r>
            <a:r>
              <a:rPr lang="en-US" sz="1600" dirty="0" err="1">
                <a:latin typeface="Calbri"/>
                <a:cs typeface="Calbri"/>
              </a:rPr>
              <a:t>var</a:t>
            </a:r>
            <a:r>
              <a:rPr lang="en-US" sz="1600" dirty="0">
                <a:latin typeface="Calbri"/>
                <a:cs typeface="Calbri"/>
              </a:rPr>
              <a:t> </a:t>
            </a:r>
            <a:r>
              <a:rPr lang="en-US" sz="1600" dirty="0" err="1">
                <a:latin typeface="Calbri"/>
                <a:cs typeface="Calbri"/>
              </a:rPr>
              <a:t>ourLatLong</a:t>
            </a:r>
            <a:r>
              <a:rPr lang="en-US" sz="1600" dirty="0">
                <a:latin typeface="Calbri"/>
                <a:cs typeface="Calbri"/>
              </a:rPr>
              <a:t> = {</a:t>
            </a:r>
            <a:r>
              <a:rPr lang="en-US" sz="1600" dirty="0" err="1">
                <a:latin typeface="Calbri"/>
                <a:cs typeface="Calbri"/>
              </a:rPr>
              <a:t>lat</a:t>
            </a:r>
            <a:r>
              <a:rPr lang="en-US" sz="1600" dirty="0">
                <a:latin typeface="Calbri"/>
                <a:cs typeface="Calbri"/>
              </a:rPr>
              <a:t>: 51.011179 , </a:t>
            </a:r>
            <a:r>
              <a:rPr lang="en-US" sz="1600" dirty="0" err="1">
                <a:latin typeface="Calbri"/>
                <a:cs typeface="Calbri"/>
              </a:rPr>
              <a:t>lng</a:t>
            </a:r>
            <a:r>
              <a:rPr lang="en-US" sz="1600" dirty="0">
                <a:latin typeface="Calbri"/>
                <a:cs typeface="Calbri"/>
              </a:rPr>
              <a:t>: -114.132866 };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Calbri"/>
                <a:cs typeface="Calbri"/>
              </a:rPr>
              <a:t>	</a:t>
            </a:r>
            <a:r>
              <a:rPr lang="en-US" sz="1600" b="1" dirty="0" err="1">
                <a:solidFill>
                  <a:srgbClr val="A82233"/>
                </a:solidFill>
                <a:latin typeface="Calbri"/>
                <a:cs typeface="Calbri"/>
              </a:rPr>
              <a:t>var</a:t>
            </a:r>
            <a:r>
              <a:rPr lang="en-US" sz="1600" b="1" dirty="0">
                <a:solidFill>
                  <a:srgbClr val="A82233"/>
                </a:solidFill>
                <a:latin typeface="Calbri"/>
                <a:cs typeface="Calbri"/>
              </a:rPr>
              <a:t> </a:t>
            </a:r>
            <a:r>
              <a:rPr lang="en-US" sz="1600" b="1" dirty="0" err="1">
                <a:solidFill>
                  <a:srgbClr val="A82233"/>
                </a:solidFill>
                <a:latin typeface="Calbri"/>
                <a:cs typeface="Calbri"/>
              </a:rPr>
              <a:t>ourMap</a:t>
            </a:r>
            <a:r>
              <a:rPr lang="en-US" sz="1600" b="1" dirty="0">
                <a:solidFill>
                  <a:srgbClr val="A82233"/>
                </a:solidFill>
                <a:latin typeface="Calbri"/>
                <a:cs typeface="Calbri"/>
              </a:rPr>
              <a:t> = new </a:t>
            </a:r>
            <a:r>
              <a:rPr lang="en-US" sz="1600" b="1" dirty="0" err="1">
                <a:solidFill>
                  <a:srgbClr val="A82233"/>
                </a:solidFill>
                <a:latin typeface="Calbri"/>
                <a:cs typeface="Calbri"/>
              </a:rPr>
              <a:t>google.maps.Map</a:t>
            </a:r>
            <a:r>
              <a:rPr lang="en-US" sz="1600" b="1" dirty="0">
                <a:solidFill>
                  <a:srgbClr val="A82233"/>
                </a:solidFill>
                <a:latin typeface="Calbri"/>
                <a:cs typeface="Calbri"/>
              </a:rPr>
              <a:t>(</a:t>
            </a:r>
            <a:r>
              <a:rPr lang="en-US" sz="1600" b="1" dirty="0" err="1">
                <a:solidFill>
                  <a:srgbClr val="A82233"/>
                </a:solidFill>
                <a:latin typeface="Calbri"/>
                <a:cs typeface="Calbri"/>
              </a:rPr>
              <a:t>document.getElementById</a:t>
            </a:r>
            <a:r>
              <a:rPr lang="en-US" sz="1600" b="1" dirty="0">
                <a:solidFill>
                  <a:srgbClr val="A82233"/>
                </a:solidFill>
                <a:latin typeface="Calbri"/>
                <a:cs typeface="Calbri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Calbri"/>
                <a:cs typeface="Calbri"/>
              </a:rPr>
              <a:t>'</a:t>
            </a:r>
            <a:r>
              <a:rPr lang="en-US" sz="1600" b="1" dirty="0">
                <a:solidFill>
                  <a:schemeClr val="accent3"/>
                </a:solidFill>
                <a:latin typeface="Calbri"/>
                <a:cs typeface="Calbri"/>
              </a:rPr>
              <a:t>map</a:t>
            </a:r>
            <a:r>
              <a:rPr lang="en-US" sz="1600" b="1" dirty="0">
                <a:solidFill>
                  <a:srgbClr val="FF0000"/>
                </a:solidFill>
                <a:latin typeface="Calbri"/>
                <a:cs typeface="Calbri"/>
              </a:rPr>
              <a:t>'</a:t>
            </a:r>
            <a:r>
              <a:rPr lang="en-US" sz="1600" b="1" dirty="0">
                <a:solidFill>
                  <a:srgbClr val="A82233"/>
                </a:solidFill>
                <a:latin typeface="Calbri"/>
                <a:cs typeface="Calbri"/>
              </a:rPr>
              <a:t>), {</a:t>
            </a:r>
          </a:p>
          <a:p>
            <a:pPr>
              <a:spcAft>
                <a:spcPts val="0"/>
              </a:spcAft>
            </a:pPr>
            <a:r>
              <a:rPr lang="en-US" sz="1600" b="1" dirty="0">
                <a:solidFill>
                  <a:srgbClr val="A82233"/>
                </a:solidFill>
                <a:latin typeface="Calbri"/>
                <a:cs typeface="Calbri"/>
              </a:rPr>
              <a:t>		center: </a:t>
            </a:r>
            <a:r>
              <a:rPr lang="en-US" sz="1600" b="1" dirty="0" err="1">
                <a:solidFill>
                  <a:srgbClr val="A82233"/>
                </a:solidFill>
                <a:latin typeface="Calbri"/>
                <a:cs typeface="Calbri"/>
              </a:rPr>
              <a:t>ourLatLong</a:t>
            </a:r>
            <a:r>
              <a:rPr lang="en-US" sz="1600" b="1" dirty="0">
                <a:solidFill>
                  <a:srgbClr val="A82233"/>
                </a:solidFill>
                <a:latin typeface="Calbri"/>
                <a:cs typeface="Calbri"/>
              </a:rPr>
              <a:t>,</a:t>
            </a:r>
          </a:p>
          <a:p>
            <a:pPr>
              <a:spcAft>
                <a:spcPts val="0"/>
              </a:spcAft>
            </a:pPr>
            <a:r>
              <a:rPr lang="en-US" sz="1600" b="1" dirty="0">
                <a:solidFill>
                  <a:srgbClr val="A82233"/>
                </a:solidFill>
                <a:latin typeface="Calbri"/>
                <a:cs typeface="Calbri"/>
              </a:rPr>
              <a:t>		</a:t>
            </a:r>
            <a:r>
              <a:rPr lang="en-US" sz="1600" b="1" dirty="0" err="1">
                <a:solidFill>
                  <a:srgbClr val="A82233"/>
                </a:solidFill>
                <a:latin typeface="Calbri"/>
                <a:cs typeface="Calbri"/>
              </a:rPr>
              <a:t>scrollwheel</a:t>
            </a:r>
            <a:r>
              <a:rPr lang="en-US" sz="1600" b="1" dirty="0">
                <a:solidFill>
                  <a:srgbClr val="A82233"/>
                </a:solidFill>
                <a:latin typeface="Calbri"/>
                <a:cs typeface="Calbri"/>
              </a:rPr>
              <a:t>: false,</a:t>
            </a:r>
          </a:p>
          <a:p>
            <a:pPr>
              <a:spcAft>
                <a:spcPts val="0"/>
              </a:spcAft>
            </a:pPr>
            <a:r>
              <a:rPr lang="nl-NL" sz="1600" b="1" dirty="0">
                <a:solidFill>
                  <a:srgbClr val="A82233"/>
                </a:solidFill>
                <a:latin typeface="Calbri"/>
                <a:cs typeface="Calbri"/>
              </a:rPr>
              <a:t>		zoom: 14</a:t>
            </a:r>
          </a:p>
          <a:p>
            <a:pPr>
              <a:spcAft>
                <a:spcPts val="0"/>
              </a:spcAft>
            </a:pPr>
            <a:r>
              <a:rPr lang="en-CA" sz="1600" b="1" dirty="0">
                <a:solidFill>
                  <a:srgbClr val="A82233"/>
                </a:solidFill>
                <a:latin typeface="Calbri"/>
                <a:cs typeface="Calbri"/>
              </a:rPr>
              <a:t>		</a:t>
            </a:r>
            <a:r>
              <a:rPr lang="mr-IN" sz="1600" b="1" dirty="0">
                <a:solidFill>
                  <a:srgbClr val="A82233"/>
                </a:solidFill>
                <a:latin typeface="Calbri"/>
                <a:cs typeface="Calbri"/>
              </a:rPr>
              <a:t>});</a:t>
            </a:r>
          </a:p>
          <a:p>
            <a:pPr>
              <a:spcAft>
                <a:spcPts val="0"/>
              </a:spcAft>
            </a:pPr>
            <a:r>
              <a:rPr lang="mr-IN" sz="1600" dirty="0">
                <a:latin typeface="Calbri"/>
                <a:cs typeface="Calbri"/>
              </a:rPr>
              <a:t>});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Calbri"/>
                <a:cs typeface="Calbri"/>
              </a:rPr>
              <a:t>&lt;/script&gt;</a:t>
            </a:r>
          </a:p>
          <a:p>
            <a:pPr>
              <a:spcAft>
                <a:spcPts val="0"/>
              </a:spcAft>
            </a:pPr>
            <a:r>
              <a:rPr lang="mr-IN" sz="1600" dirty="0">
                <a:latin typeface="Calbri"/>
                <a:cs typeface="Calbri"/>
              </a:rPr>
              <a:t>&lt;/head&gt;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Calbri"/>
                <a:cs typeface="Calbri"/>
              </a:rPr>
              <a:t>&lt;body&gt;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Calbri"/>
                <a:cs typeface="Calbri"/>
              </a:rPr>
              <a:t>	&lt;h2&gt;Our Location&lt;/h2&gt;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Calbri"/>
                <a:cs typeface="Calbri"/>
              </a:rPr>
              <a:t>	&lt;h3&gt;This is where we work ... &lt;/h3&gt;</a:t>
            </a:r>
          </a:p>
          <a:p>
            <a:pPr>
              <a:spcAft>
                <a:spcPts val="0"/>
              </a:spcAft>
            </a:pPr>
            <a:r>
              <a:rPr lang="en-US" sz="1600" b="1" dirty="0">
                <a:solidFill>
                  <a:srgbClr val="A82233"/>
                </a:solidFill>
                <a:latin typeface="Calbri"/>
                <a:cs typeface="Calbri"/>
              </a:rPr>
              <a:t>	&lt;div id=</a:t>
            </a:r>
            <a:r>
              <a:rPr lang="en-US" sz="1600" b="1" dirty="0">
                <a:solidFill>
                  <a:schemeClr val="accent3"/>
                </a:solidFill>
                <a:latin typeface="Calbri"/>
                <a:cs typeface="Calbri"/>
              </a:rPr>
              <a:t>"map</a:t>
            </a:r>
            <a:r>
              <a:rPr lang="en-US" sz="1600" b="1" dirty="0">
                <a:solidFill>
                  <a:srgbClr val="A82233"/>
                </a:solidFill>
                <a:latin typeface="Calbri"/>
                <a:cs typeface="Calbri"/>
              </a:rPr>
              <a:t>"&gt;&lt;/div&gt;</a:t>
            </a:r>
          </a:p>
          <a:p>
            <a:pPr>
              <a:spcAft>
                <a:spcPts val="0"/>
              </a:spcAft>
            </a:pPr>
            <a:r>
              <a:rPr lang="mr-IN" sz="1600" dirty="0">
                <a:latin typeface="Calbri"/>
                <a:cs typeface="Calbri"/>
              </a:rPr>
              <a:t>&lt;/body&gt;</a:t>
            </a:r>
          </a:p>
          <a:p>
            <a:pPr>
              <a:spcAft>
                <a:spcPts val="0"/>
              </a:spcAft>
            </a:pPr>
            <a:r>
              <a:rPr lang="mr-IN" sz="1600" dirty="0">
                <a:latin typeface="Calbri"/>
                <a:cs typeface="Calbri"/>
              </a:rPr>
              <a:t>&lt;/html&gt;</a:t>
            </a:r>
            <a:endParaRPr lang="en-US" sz="1600" dirty="0">
              <a:latin typeface="Calbri"/>
              <a:cs typeface="Cal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Using Google Maps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56303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19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XML Overview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XML Processing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Overview of Web Services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Consuming Web Services in PHP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Creating Web Services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229200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Interacting Asynchronously with Web Services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23083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33871"/>
            <a:ext cx="7848872" cy="4975449"/>
          </a:xfrm>
        </p:spPr>
        <p:txBody>
          <a:bodyPr numCol="3">
            <a:noAutofit/>
          </a:bodyPr>
          <a:lstStyle/>
          <a:p>
            <a:r>
              <a:rPr lang="en-US" dirty="0"/>
              <a:t> authentication</a:t>
            </a:r>
          </a:p>
          <a:p>
            <a:r>
              <a:rPr lang="en-US" dirty="0"/>
              <a:t>DOM extension</a:t>
            </a:r>
          </a:p>
          <a:p>
            <a:r>
              <a:rPr lang="en-US" dirty="0"/>
              <a:t>event or pull approach</a:t>
            </a:r>
          </a:p>
          <a:p>
            <a:r>
              <a:rPr lang="en-US" dirty="0"/>
              <a:t>geocoding</a:t>
            </a:r>
          </a:p>
          <a:p>
            <a:r>
              <a:rPr lang="en-US" dirty="0"/>
              <a:t>identity</a:t>
            </a:r>
          </a:p>
          <a:p>
            <a:r>
              <a:rPr lang="en-US" dirty="0"/>
              <a:t>in-memory approach</a:t>
            </a:r>
          </a:p>
          <a:p>
            <a:r>
              <a:rPr lang="en-US" dirty="0"/>
              <a:t>JSON</a:t>
            </a:r>
          </a:p>
          <a:p>
            <a:r>
              <a:rPr lang="en-US" dirty="0" err="1"/>
              <a:t>mashup</a:t>
            </a:r>
            <a:endParaRPr lang="en-US" dirty="0"/>
          </a:p>
          <a:p>
            <a:r>
              <a:rPr lang="en-US" dirty="0"/>
              <a:t>Node</a:t>
            </a:r>
          </a:p>
          <a:p>
            <a:r>
              <a:rPr lang="en-US" dirty="0"/>
              <a:t> REST</a:t>
            </a:r>
          </a:p>
          <a:p>
            <a:r>
              <a:rPr lang="en-US" dirty="0"/>
              <a:t>reverse geocoding</a:t>
            </a:r>
          </a:p>
          <a:p>
            <a:r>
              <a:rPr lang="en-US" dirty="0"/>
              <a:t>root element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service-oriented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service-oriented</a:t>
            </a:r>
          </a:p>
          <a:p>
            <a:r>
              <a:rPr lang="en-US" dirty="0"/>
              <a:t>computing</a:t>
            </a:r>
          </a:p>
          <a:p>
            <a:r>
              <a:rPr lang="en-US" dirty="0" err="1"/>
              <a:t>SimpleXML</a:t>
            </a:r>
            <a:endParaRPr lang="en-US" dirty="0"/>
          </a:p>
          <a:p>
            <a:r>
              <a:rPr lang="en-US" dirty="0"/>
              <a:t>valid XML</a:t>
            </a:r>
          </a:p>
          <a:p>
            <a:r>
              <a:rPr lang="en-US" dirty="0"/>
              <a:t>web services</a:t>
            </a:r>
          </a:p>
          <a:p>
            <a:r>
              <a:rPr lang="en-US" dirty="0"/>
              <a:t>well-formed XML</a:t>
            </a:r>
          </a:p>
          <a:p>
            <a:r>
              <a:rPr lang="en-US" dirty="0"/>
              <a:t>XML declaration</a:t>
            </a:r>
          </a:p>
          <a:p>
            <a:r>
              <a:rPr lang="en-US" dirty="0"/>
              <a:t>XML parser</a:t>
            </a:r>
          </a:p>
          <a:p>
            <a:r>
              <a:rPr lang="en-US" dirty="0" err="1"/>
              <a:t>XMLReader</a:t>
            </a:r>
            <a:endParaRPr lang="en-US" dirty="0"/>
          </a:p>
          <a:p>
            <a:r>
              <a:rPr lang="en-US" dirty="0" err="1"/>
              <a:t>XPath</a:t>
            </a:r>
            <a:endParaRPr lang="en-US" dirty="0"/>
          </a:p>
          <a:p>
            <a:r>
              <a:rPr lang="en-US" dirty="0"/>
              <a:t>XSLT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 Terms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05684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Questions?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6174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 Element names are composed of any of the valid characters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Element names can’t start with a number.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There must be a single-root element.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All elements must have a closing element (or be self-closing).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Elements must be properly nested.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Elements can contain attributes.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Attribute values must always be within quotes.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Element and attribute names are case sensitive.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Well-Formed 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291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mr-IN" sz="1800" dirty="0">
                <a:latin typeface="Calbri"/>
                <a:cs typeface="Calbri"/>
              </a:rPr>
              <a:t>&lt;?xml version="1.0" encoding="ISO-8859-1"?&gt;</a:t>
            </a:r>
          </a:p>
          <a:p>
            <a:pPr>
              <a:spcAft>
                <a:spcPts val="0"/>
              </a:spcAft>
            </a:pPr>
            <a:r>
              <a:rPr lang="mr-IN" sz="1800" dirty="0">
                <a:latin typeface="Calbri"/>
                <a:cs typeface="Calbri"/>
              </a:rPr>
              <a:t>&lt;art&gt;</a:t>
            </a:r>
          </a:p>
          <a:p>
            <a:pPr>
              <a:spcAft>
                <a:spcPts val="0"/>
              </a:spcAft>
            </a:pPr>
            <a:r>
              <a:rPr lang="en-CA" sz="1800" dirty="0">
                <a:latin typeface="Calbri"/>
                <a:cs typeface="Calbri"/>
              </a:rPr>
              <a:t>	</a:t>
            </a:r>
            <a:r>
              <a:rPr lang="mr-IN" sz="1800" dirty="0">
                <a:latin typeface="Calbri"/>
                <a:cs typeface="Calbri"/>
              </a:rPr>
              <a:t>&lt;painting id="290"&gt;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		&lt;title&gt;Balcony&lt;/title&gt;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		&lt;artist&gt;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			&lt;name&gt;</a:t>
            </a:r>
            <a:r>
              <a:rPr lang="en-US" sz="1800" dirty="0" err="1">
                <a:latin typeface="Calbri"/>
                <a:cs typeface="Calbri"/>
              </a:rPr>
              <a:t>Manet</a:t>
            </a:r>
            <a:r>
              <a:rPr lang="en-US" sz="1800" dirty="0">
                <a:latin typeface="Calbri"/>
                <a:cs typeface="Calbri"/>
              </a:rPr>
              <a:t>&lt;/name&gt;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			&lt;nationality&gt;France&lt;/nationality&gt;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		&lt;/artist&gt;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		&lt;year&gt;1868&lt;/year&gt;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		&lt;medium&gt;Oil on canvas&lt;/medium&gt;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albri"/>
                <a:cs typeface="Calbri"/>
              </a:rPr>
              <a:t>	&lt;/painting&gt;</a:t>
            </a:r>
          </a:p>
          <a:p>
            <a:pPr>
              <a:spcAft>
                <a:spcPts val="0"/>
              </a:spcAft>
            </a:pPr>
            <a:r>
              <a:rPr lang="mr-IN" sz="1800" dirty="0">
                <a:latin typeface="Calbri"/>
                <a:cs typeface="Calbri"/>
              </a:rPr>
              <a:t>&lt;/art&gt;</a:t>
            </a:r>
            <a:endParaRPr lang="en-US" sz="1800" dirty="0">
              <a:latin typeface="Calbri"/>
              <a:cs typeface="Cal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Well-Formed XML Simplified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61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 valid XML  document is one that is well formed and whose element and content conform to the rules of either its document type definition (DTD) or its schema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 DTDs tell the XML parser which elements and attributes to expect in the document as well as the order and nesting of those elements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 A DTD can be defined within an XML document or within an external file.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Valid 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14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5457800" cy="4525963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0"/>
              </a:spcAft>
            </a:pPr>
            <a:r>
              <a:rPr lang="mr-IN" dirty="0"/>
              <a:t>&lt;?xml version="1.0" encoding="ISO-8859-1"?&gt;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A82233"/>
                </a:solidFill>
              </a:rPr>
              <a:t>&lt;!DOCTYPE art [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A82233"/>
                </a:solidFill>
              </a:rPr>
              <a:t>&lt;!ELEMENT art (painting*)&gt;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A82233"/>
                </a:solidFill>
              </a:rPr>
              <a:t>&lt;!ELEMENT painting (</a:t>
            </a:r>
            <a:r>
              <a:rPr lang="en-US" dirty="0" err="1">
                <a:solidFill>
                  <a:srgbClr val="A82233"/>
                </a:solidFill>
              </a:rPr>
              <a:t>title,artist,year,medium</a:t>
            </a:r>
            <a:r>
              <a:rPr lang="en-US" dirty="0">
                <a:solidFill>
                  <a:srgbClr val="A82233"/>
                </a:solidFill>
              </a:rPr>
              <a:t>)&gt;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A82233"/>
                </a:solidFill>
              </a:rPr>
              <a:t>&lt;!ATTLIST painting id CDATA #REQUIRED&gt;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A82233"/>
                </a:solidFill>
              </a:rPr>
              <a:t>&lt;!ELEMENT title (#PCDATA)&gt;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A82233"/>
                </a:solidFill>
              </a:rPr>
              <a:t>&lt;!ELEMENT artist (</a:t>
            </a:r>
            <a:r>
              <a:rPr lang="en-US" dirty="0" err="1">
                <a:solidFill>
                  <a:srgbClr val="A82233"/>
                </a:solidFill>
              </a:rPr>
              <a:t>name,nationality</a:t>
            </a:r>
            <a:r>
              <a:rPr lang="en-US" dirty="0">
                <a:solidFill>
                  <a:srgbClr val="A82233"/>
                </a:solidFill>
              </a:rPr>
              <a:t>)&gt;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A82233"/>
                </a:solidFill>
              </a:rPr>
              <a:t>&lt;!ELEMENT name (#PCDATA)&gt;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A82233"/>
                </a:solidFill>
              </a:rPr>
              <a:t>&lt;!ELEMENT nationality (#PCDATA)&gt;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A82233"/>
                </a:solidFill>
              </a:rPr>
              <a:t>&lt;!ELEMENT year (#PCDATA)&gt;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A82233"/>
                </a:solidFill>
              </a:rPr>
              <a:t>&lt;!ELEMENT medium (#PCDATA)&gt;</a:t>
            </a:r>
          </a:p>
          <a:p>
            <a:pPr>
              <a:spcAft>
                <a:spcPts val="0"/>
              </a:spcAft>
            </a:pPr>
            <a:r>
              <a:rPr lang="mr-IN" dirty="0">
                <a:solidFill>
                  <a:srgbClr val="A82233"/>
                </a:solidFill>
              </a:rPr>
              <a:t>]&gt;</a:t>
            </a:r>
          </a:p>
          <a:p>
            <a:pPr>
              <a:spcAft>
                <a:spcPts val="0"/>
              </a:spcAft>
            </a:pPr>
            <a:r>
              <a:rPr lang="mr-IN" dirty="0"/>
              <a:t>&lt;art&gt;</a:t>
            </a:r>
          </a:p>
          <a:p>
            <a:pPr>
              <a:spcAft>
                <a:spcPts val="0"/>
              </a:spcAft>
            </a:pPr>
            <a:r>
              <a:rPr lang="mr-IN" dirty="0"/>
              <a:t>...</a:t>
            </a:r>
          </a:p>
          <a:p>
            <a:pPr>
              <a:spcAft>
                <a:spcPts val="0"/>
              </a:spcAft>
            </a:pPr>
            <a:r>
              <a:rPr lang="mr-IN" dirty="0"/>
              <a:t>&lt;/art&gt;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Example Document Type Definition (DTD)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504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19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XML Overview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XML Processing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Overview of Web Services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Consuming Web Services in PHP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80112" y="393305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Creating Web Services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5520" y="5229200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Interacting Asynchronously with Web Services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639064" y="5215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67225" y="522560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0184" y="530226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766448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FunWebDev - 2nd Edition">
      <a:dk1>
        <a:srgbClr val="404040"/>
      </a:dk1>
      <a:lt1>
        <a:srgbClr val="F3F3E7"/>
      </a:lt1>
      <a:dk2>
        <a:srgbClr val="37475F"/>
      </a:dk2>
      <a:lt2>
        <a:srgbClr val="FFFFFF"/>
      </a:lt2>
      <a:accent1>
        <a:srgbClr val="B6E4EC"/>
      </a:accent1>
      <a:accent2>
        <a:srgbClr val="A82233"/>
      </a:accent2>
      <a:accent3>
        <a:srgbClr val="C88736"/>
      </a:accent3>
      <a:accent4>
        <a:srgbClr val="467082"/>
      </a:accent4>
      <a:accent5>
        <a:srgbClr val="F3703A"/>
      </a:accent5>
      <a:accent6>
        <a:srgbClr val="00A651"/>
      </a:accent6>
      <a:hlink>
        <a:srgbClr val="B6EEEC"/>
      </a:hlink>
      <a:folHlink>
        <a:srgbClr val="C8873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3658</TotalTime>
  <Words>1350</Words>
  <Application>Microsoft Office PowerPoint</Application>
  <PresentationFormat>On-screen Show (4:3)</PresentationFormat>
  <Paragraphs>423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Calbri</vt:lpstr>
      <vt:lpstr>Calibri</vt:lpstr>
      <vt:lpstr>Rockwell</vt:lpstr>
      <vt:lpstr>Rockwell Condensed</vt:lpstr>
      <vt:lpstr>Rockwell Extra Bold</vt:lpstr>
      <vt:lpstr>Wingdings</vt:lpstr>
      <vt:lpstr>Presentation</vt:lpstr>
      <vt:lpstr>XML Processing and Web Services </vt:lpstr>
      <vt:lpstr>Chapter 19</vt:lpstr>
      <vt:lpstr>Chapter 19</vt:lpstr>
      <vt:lpstr>XML Overview </vt:lpstr>
      <vt:lpstr>XML Overview </vt:lpstr>
      <vt:lpstr>XML Overview </vt:lpstr>
      <vt:lpstr>XML Overview </vt:lpstr>
      <vt:lpstr>XML Overview </vt:lpstr>
      <vt:lpstr>Chapter 19</vt:lpstr>
      <vt:lpstr>XML Processing</vt:lpstr>
      <vt:lpstr>XML Processing</vt:lpstr>
      <vt:lpstr>XML Processing</vt:lpstr>
      <vt:lpstr>XML Processing</vt:lpstr>
      <vt:lpstr>XML Processing</vt:lpstr>
      <vt:lpstr>XML Processing</vt:lpstr>
      <vt:lpstr>XML Processing</vt:lpstr>
      <vt:lpstr>XML Processing</vt:lpstr>
      <vt:lpstr>Chapter 19</vt:lpstr>
      <vt:lpstr>JSON</vt:lpstr>
      <vt:lpstr>JSON</vt:lpstr>
      <vt:lpstr>JSON</vt:lpstr>
      <vt:lpstr>Chapter 19</vt:lpstr>
      <vt:lpstr>Overview of Web Services</vt:lpstr>
      <vt:lpstr>Overview of Web Services</vt:lpstr>
      <vt:lpstr>Overview of Web Services</vt:lpstr>
      <vt:lpstr>Overview of Web Services</vt:lpstr>
      <vt:lpstr>Overview of Web Services</vt:lpstr>
      <vt:lpstr>Chapter 19</vt:lpstr>
      <vt:lpstr>Consuming Web Services in PHP </vt:lpstr>
      <vt:lpstr>Consuming Web Services in PHP </vt:lpstr>
      <vt:lpstr>Consuming Web Services in PHP </vt:lpstr>
      <vt:lpstr>Consuming Web Services in PHP </vt:lpstr>
      <vt:lpstr>Chapter 19</vt:lpstr>
      <vt:lpstr>Creating Web Services</vt:lpstr>
      <vt:lpstr>Creating Web Services</vt:lpstr>
      <vt:lpstr>Creating Web Services</vt:lpstr>
      <vt:lpstr>Chapter 19</vt:lpstr>
      <vt:lpstr>Interacting Asynchronously with Web Services</vt:lpstr>
      <vt:lpstr>Interacting Asynchronously with Web Services</vt:lpstr>
      <vt:lpstr>Interacting Asynchronously with Web Services</vt:lpstr>
      <vt:lpstr>Interacting Asynchronously with Web Services</vt:lpstr>
      <vt:lpstr>Chapter 19</vt:lpstr>
      <vt:lpstr>Summary</vt:lpstr>
      <vt:lpstr>Summary</vt:lpstr>
    </vt:vector>
  </TitlesOfParts>
  <Manager/>
  <Company>Pearson</Company>
  <LinksUpToDate>false</LinksUpToDate>
  <SharedDoc>false</SharedDoc>
  <HyperlinkBase>http://funwebdev.com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Web Development</dc:title>
  <dc:subject/>
  <dc:creator>Randy Connolly and Ricardo Hoar</dc:creator>
  <cp:keywords/>
  <dc:description/>
  <cp:lastModifiedBy>ELIZABETH DIAZ</cp:lastModifiedBy>
  <cp:revision>130</cp:revision>
  <dcterms:created xsi:type="dcterms:W3CDTF">2014-01-14T22:57:40Z</dcterms:created>
  <dcterms:modified xsi:type="dcterms:W3CDTF">2019-04-24T14:29:53Z</dcterms:modified>
  <cp:category/>
</cp:coreProperties>
</file>